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9" r:id="rId1"/>
  </p:sldMasterIdLst>
  <p:notesMasterIdLst>
    <p:notesMasterId r:id="rId33"/>
  </p:notesMasterIdLst>
  <p:handoutMasterIdLst>
    <p:handoutMasterId r:id="rId34"/>
  </p:handoutMasterIdLst>
  <p:sldIdLst>
    <p:sldId id="256" r:id="rId2"/>
    <p:sldId id="257" r:id="rId3"/>
    <p:sldId id="258" r:id="rId4"/>
    <p:sldId id="262" r:id="rId5"/>
    <p:sldId id="263" r:id="rId6"/>
    <p:sldId id="287" r:id="rId7"/>
    <p:sldId id="264" r:id="rId8"/>
    <p:sldId id="266" r:id="rId9"/>
    <p:sldId id="268" r:id="rId10"/>
    <p:sldId id="282" r:id="rId11"/>
    <p:sldId id="270" r:id="rId12"/>
    <p:sldId id="274" r:id="rId13"/>
    <p:sldId id="260" r:id="rId14"/>
    <p:sldId id="269" r:id="rId15"/>
    <p:sldId id="271" r:id="rId16"/>
    <p:sldId id="272" r:id="rId17"/>
    <p:sldId id="273" r:id="rId18"/>
    <p:sldId id="259" r:id="rId19"/>
    <p:sldId id="261" r:id="rId20"/>
    <p:sldId id="275" r:id="rId21"/>
    <p:sldId id="276" r:id="rId22"/>
    <p:sldId id="283" r:id="rId23"/>
    <p:sldId id="277" r:id="rId24"/>
    <p:sldId id="278" r:id="rId25"/>
    <p:sldId id="285" r:id="rId26"/>
    <p:sldId id="279" r:id="rId27"/>
    <p:sldId id="288" r:id="rId28"/>
    <p:sldId id="280" r:id="rId29"/>
    <p:sldId id="292" r:id="rId30"/>
    <p:sldId id="293" r:id="rId31"/>
    <p:sldId id="289" r:id="rId32"/>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13D7"/>
    <a:srgbClr val="63A537"/>
    <a:srgbClr val="99CB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52" autoAdjust="0"/>
    <p:restoredTop sz="87344" autoAdjust="0"/>
  </p:normalViewPr>
  <p:slideViewPr>
    <p:cSldViewPr snapToGrid="0">
      <p:cViewPr varScale="1">
        <p:scale>
          <a:sx n="105" d="100"/>
          <a:sy n="105" d="100"/>
        </p:scale>
        <p:origin x="774" y="108"/>
      </p:cViewPr>
      <p:guideLst/>
    </p:cSldViewPr>
  </p:slideViewPr>
  <p:notesTextViewPr>
    <p:cViewPr>
      <p:scale>
        <a:sx n="1" d="1"/>
        <a:sy n="1" d="1"/>
      </p:scale>
      <p:origin x="0" y="0"/>
    </p:cViewPr>
  </p:notesTextViewPr>
  <p:sorterViewPr>
    <p:cViewPr>
      <p:scale>
        <a:sx n="100" d="100"/>
        <a:sy n="100" d="100"/>
      </p:scale>
      <p:origin x="0" y="-312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36F639D-493D-4834-9DBB-37C0976E00FE}" type="doc">
      <dgm:prSet loTypeId="urn:microsoft.com/office/officeart/2005/8/layout/pList1" loCatId="list" qsTypeId="urn:microsoft.com/office/officeart/2005/8/quickstyle/simple1" qsCatId="simple" csTypeId="urn:microsoft.com/office/officeart/2005/8/colors/accent1_2" csCatId="accent1" phldr="1"/>
      <dgm:spPr/>
      <dgm:t>
        <a:bodyPr/>
        <a:lstStyle/>
        <a:p>
          <a:endParaRPr lang="en-US"/>
        </a:p>
      </dgm:t>
    </dgm:pt>
    <dgm:pt modelId="{5589A880-2D65-452C-91B2-BE492D64FC7F}">
      <dgm:prSet phldrT="[Text]" custT="1"/>
      <dgm:spPr/>
      <dgm:t>
        <a:bodyPr anchor="ctr"/>
        <a:lstStyle/>
        <a:p>
          <a:r>
            <a:rPr lang="en-US" sz="2400" b="1" dirty="0" smtClean="0"/>
            <a:t>Steps</a:t>
          </a:r>
          <a:endParaRPr lang="en-US" sz="1900" b="1" dirty="0"/>
        </a:p>
      </dgm:t>
    </dgm:pt>
    <dgm:pt modelId="{59D1051D-C7BE-41B0-A3C3-84E3501626AB}" type="parTrans" cxnId="{7D111CE2-B229-47EA-AD27-8E49F8EDC63F}">
      <dgm:prSet/>
      <dgm:spPr/>
      <dgm:t>
        <a:bodyPr/>
        <a:lstStyle/>
        <a:p>
          <a:endParaRPr lang="en-US"/>
        </a:p>
      </dgm:t>
    </dgm:pt>
    <dgm:pt modelId="{1590ADEE-17AC-430C-83FF-CC44E5CACF25}" type="sibTrans" cxnId="{7D111CE2-B229-47EA-AD27-8E49F8EDC63F}">
      <dgm:prSet/>
      <dgm:spPr/>
      <dgm:t>
        <a:bodyPr/>
        <a:lstStyle/>
        <a:p>
          <a:endParaRPr lang="en-US"/>
        </a:p>
      </dgm:t>
    </dgm:pt>
    <dgm:pt modelId="{B4A34F26-A921-4B1C-B8BE-DDABC9F31D51}">
      <dgm:prSet phldrT="[Text]" custT="1"/>
      <dgm:spPr/>
      <dgm:t>
        <a:bodyPr anchor="ctr"/>
        <a:lstStyle/>
        <a:p>
          <a:r>
            <a:rPr lang="en-US" sz="2400" b="1" dirty="0" smtClean="0"/>
            <a:t>Idea</a:t>
          </a:r>
          <a:endParaRPr lang="en-US" sz="2400" b="1" dirty="0"/>
        </a:p>
      </dgm:t>
    </dgm:pt>
    <dgm:pt modelId="{10110D3F-6A3D-4640-A5D6-4ADE2E117F05}" type="parTrans" cxnId="{A3947383-0001-4BFA-83AD-F3D7E54C2A53}">
      <dgm:prSet/>
      <dgm:spPr/>
      <dgm:t>
        <a:bodyPr/>
        <a:lstStyle/>
        <a:p>
          <a:endParaRPr lang="en-US"/>
        </a:p>
      </dgm:t>
    </dgm:pt>
    <dgm:pt modelId="{214C420B-0F9E-4FE5-A7DC-434A8CC28876}" type="sibTrans" cxnId="{A3947383-0001-4BFA-83AD-F3D7E54C2A53}">
      <dgm:prSet/>
      <dgm:spPr/>
      <dgm:t>
        <a:bodyPr/>
        <a:lstStyle/>
        <a:p>
          <a:endParaRPr lang="en-US"/>
        </a:p>
      </dgm:t>
    </dgm:pt>
    <dgm:pt modelId="{A67B7FB9-374E-4445-941A-0C202C1FEB75}">
      <dgm:prSet phldrT="[Text]" custT="1"/>
      <dgm:spPr/>
      <dgm:t>
        <a:bodyPr anchor="ctr"/>
        <a:lstStyle/>
        <a:p>
          <a:r>
            <a:rPr lang="en-US" sz="2400" b="1" dirty="0" smtClean="0"/>
            <a:t>Comment/Note</a:t>
          </a:r>
          <a:endParaRPr lang="en-US" sz="2400" b="1" dirty="0"/>
        </a:p>
      </dgm:t>
    </dgm:pt>
    <dgm:pt modelId="{A535C540-FD3A-4B1D-8724-2BF320FFCDB4}" type="parTrans" cxnId="{F40BC455-11C6-46F1-AF95-AF6B79018D1D}">
      <dgm:prSet/>
      <dgm:spPr/>
      <dgm:t>
        <a:bodyPr/>
        <a:lstStyle/>
        <a:p>
          <a:endParaRPr lang="en-US"/>
        </a:p>
      </dgm:t>
    </dgm:pt>
    <dgm:pt modelId="{A87D8A6A-63FE-4397-AD9A-8B37BE646ACC}" type="sibTrans" cxnId="{F40BC455-11C6-46F1-AF95-AF6B79018D1D}">
      <dgm:prSet/>
      <dgm:spPr/>
      <dgm:t>
        <a:bodyPr/>
        <a:lstStyle/>
        <a:p>
          <a:endParaRPr lang="en-US"/>
        </a:p>
      </dgm:t>
    </dgm:pt>
    <dgm:pt modelId="{018E9AD9-BEA2-47DE-8BF8-223A60573A01}">
      <dgm:prSet phldrT="[Text]" custT="1"/>
      <dgm:spPr/>
      <dgm:t>
        <a:bodyPr anchor="ctr"/>
        <a:lstStyle/>
        <a:p>
          <a:r>
            <a:rPr lang="en-US" sz="2400" b="1" dirty="0" smtClean="0"/>
            <a:t>Open</a:t>
          </a:r>
          <a:r>
            <a:rPr lang="en-US" sz="2000" dirty="0" smtClean="0"/>
            <a:t> </a:t>
          </a:r>
          <a:r>
            <a:rPr lang="en-US" sz="2400" b="1" dirty="0" smtClean="0"/>
            <a:t>Question</a:t>
          </a:r>
          <a:endParaRPr lang="en-US" sz="2400" b="1" dirty="0"/>
        </a:p>
      </dgm:t>
    </dgm:pt>
    <dgm:pt modelId="{D6A07BE3-345E-41F1-BAC0-6B453DD3A339}" type="parTrans" cxnId="{959E46A2-D813-4559-A628-FEDEBA2A0937}">
      <dgm:prSet/>
      <dgm:spPr/>
      <dgm:t>
        <a:bodyPr/>
        <a:lstStyle/>
        <a:p>
          <a:endParaRPr lang="en-US"/>
        </a:p>
      </dgm:t>
    </dgm:pt>
    <dgm:pt modelId="{EC578495-20F3-4DB9-9C01-6DAD03AC5F94}" type="sibTrans" cxnId="{959E46A2-D813-4559-A628-FEDEBA2A0937}">
      <dgm:prSet/>
      <dgm:spPr/>
      <dgm:t>
        <a:bodyPr/>
        <a:lstStyle/>
        <a:p>
          <a:endParaRPr lang="en-US"/>
        </a:p>
      </dgm:t>
    </dgm:pt>
    <dgm:pt modelId="{E5CC3886-95B2-4BCD-B6EC-F7B3A9EDEA14}" type="pres">
      <dgm:prSet presAssocID="{236F639D-493D-4834-9DBB-37C0976E00FE}" presName="Name0" presStyleCnt="0">
        <dgm:presLayoutVars>
          <dgm:dir/>
          <dgm:resizeHandles val="exact"/>
        </dgm:presLayoutVars>
      </dgm:prSet>
      <dgm:spPr/>
      <dgm:t>
        <a:bodyPr/>
        <a:lstStyle/>
        <a:p>
          <a:endParaRPr lang="en-US"/>
        </a:p>
      </dgm:t>
    </dgm:pt>
    <dgm:pt modelId="{6DC3ABAA-1784-4099-BB54-153A530D82DB}" type="pres">
      <dgm:prSet presAssocID="{5589A880-2D65-452C-91B2-BE492D64FC7F}" presName="compNode" presStyleCnt="0"/>
      <dgm:spPr/>
    </dgm:pt>
    <dgm:pt modelId="{6A626E52-48FC-421C-8EC3-09B0CFDBD746}" type="pres">
      <dgm:prSet presAssocID="{5589A880-2D65-452C-91B2-BE492D64FC7F}" presName="pictRect" presStyleLbl="node1" presStyleIdx="0" presStyleCnt="4" custLinFactNeighborX="171" custLinFactNeighborY="73022">
        <dgm:style>
          <a:lnRef idx="2">
            <a:schemeClr val="accent1">
              <a:shade val="50000"/>
            </a:schemeClr>
          </a:lnRef>
          <a:fillRef idx="1">
            <a:schemeClr val="accent1"/>
          </a:fillRef>
          <a:effectRef idx="0">
            <a:schemeClr val="accent1"/>
          </a:effectRef>
          <a:fontRef idx="minor">
            <a:schemeClr val="lt1"/>
          </a:fontRef>
        </dgm:style>
      </dgm:prSet>
      <dgm:spPr>
        <a:solidFill>
          <a:schemeClr val="accent1"/>
        </a:solidFill>
      </dgm:spPr>
    </dgm:pt>
    <dgm:pt modelId="{2D0FE341-49CE-40F7-8B82-D9000241182D}" type="pres">
      <dgm:prSet presAssocID="{5589A880-2D65-452C-91B2-BE492D64FC7F}" presName="textRect" presStyleLbl="revTx" presStyleIdx="0" presStyleCnt="4" custScaleY="46496" custLinFactY="-33213" custLinFactNeighborX="171" custLinFactNeighborY="-100000">
        <dgm:presLayoutVars>
          <dgm:bulletEnabled val="1"/>
        </dgm:presLayoutVars>
      </dgm:prSet>
      <dgm:spPr/>
      <dgm:t>
        <a:bodyPr/>
        <a:lstStyle/>
        <a:p>
          <a:endParaRPr lang="en-US"/>
        </a:p>
      </dgm:t>
    </dgm:pt>
    <dgm:pt modelId="{D0874119-7699-40F1-AF38-6EB3EE5DA25A}" type="pres">
      <dgm:prSet presAssocID="{1590ADEE-17AC-430C-83FF-CC44E5CACF25}" presName="sibTrans" presStyleLbl="sibTrans2D1" presStyleIdx="0" presStyleCnt="0"/>
      <dgm:spPr/>
      <dgm:t>
        <a:bodyPr/>
        <a:lstStyle/>
        <a:p>
          <a:endParaRPr lang="en-US"/>
        </a:p>
      </dgm:t>
    </dgm:pt>
    <dgm:pt modelId="{D4D5F0ED-232D-49EB-827F-1F13DA4C9D30}" type="pres">
      <dgm:prSet presAssocID="{B4A34F26-A921-4B1C-B8BE-DDABC9F31D51}" presName="compNode" presStyleCnt="0"/>
      <dgm:spPr/>
    </dgm:pt>
    <dgm:pt modelId="{B67DF0A8-3772-4E5B-85D1-F144509299B8}" type="pres">
      <dgm:prSet presAssocID="{B4A34F26-A921-4B1C-B8BE-DDABC9F31D51}" presName="pictRect" presStyleLbl="node1" presStyleIdx="1" presStyleCnt="4" custLinFactNeighborX="-4732" custLinFactNeighborY="74597">
        <dgm:style>
          <a:lnRef idx="2">
            <a:schemeClr val="accent5">
              <a:shade val="50000"/>
            </a:schemeClr>
          </a:lnRef>
          <a:fillRef idx="1">
            <a:schemeClr val="accent5"/>
          </a:fillRef>
          <a:effectRef idx="0">
            <a:schemeClr val="accent5"/>
          </a:effectRef>
          <a:fontRef idx="minor">
            <a:schemeClr val="lt1"/>
          </a:fontRef>
        </dgm:style>
      </dgm:prSet>
      <dgm:spPr>
        <a:ln>
          <a:solidFill>
            <a:schemeClr val="accent6"/>
          </a:solidFill>
        </a:ln>
      </dgm:spPr>
      <dgm:t>
        <a:bodyPr/>
        <a:lstStyle/>
        <a:p>
          <a:endParaRPr lang="en-US"/>
        </a:p>
      </dgm:t>
    </dgm:pt>
    <dgm:pt modelId="{3F09C97A-7F65-4A99-8BA1-562C3584A654}" type="pres">
      <dgm:prSet presAssocID="{B4A34F26-A921-4B1C-B8BE-DDABC9F31D51}" presName="textRect" presStyleLbl="revTx" presStyleIdx="1" presStyleCnt="4" custScaleY="41690" custLinFactY="-20931" custLinFactNeighborX="-5511" custLinFactNeighborY="-100000">
        <dgm:presLayoutVars>
          <dgm:bulletEnabled val="1"/>
        </dgm:presLayoutVars>
      </dgm:prSet>
      <dgm:spPr/>
      <dgm:t>
        <a:bodyPr/>
        <a:lstStyle/>
        <a:p>
          <a:endParaRPr lang="en-US"/>
        </a:p>
      </dgm:t>
    </dgm:pt>
    <dgm:pt modelId="{B42C6131-E1D6-4DDD-9409-7DFA66E69286}" type="pres">
      <dgm:prSet presAssocID="{214C420B-0F9E-4FE5-A7DC-434A8CC28876}" presName="sibTrans" presStyleLbl="sibTrans2D1" presStyleIdx="0" presStyleCnt="0"/>
      <dgm:spPr/>
      <dgm:t>
        <a:bodyPr/>
        <a:lstStyle/>
        <a:p>
          <a:endParaRPr lang="en-US"/>
        </a:p>
      </dgm:t>
    </dgm:pt>
    <dgm:pt modelId="{54F60885-910D-43FD-B325-4E09409B9E08}" type="pres">
      <dgm:prSet presAssocID="{A67B7FB9-374E-4445-941A-0C202C1FEB75}" presName="compNode" presStyleCnt="0"/>
      <dgm:spPr/>
    </dgm:pt>
    <dgm:pt modelId="{6F9C8F67-4775-4359-8259-5C1141F82C16}" type="pres">
      <dgm:prSet presAssocID="{A67B7FB9-374E-4445-941A-0C202C1FEB75}" presName="pictRect" presStyleLbl="node1" presStyleIdx="2" presStyleCnt="4" custLinFactNeighborX="-7956" custLinFactNeighborY="76930"/>
      <dgm:spPr>
        <a:solidFill>
          <a:srgbClr val="FFFF00"/>
        </a:solidFill>
      </dgm:spPr>
    </dgm:pt>
    <dgm:pt modelId="{23ED7537-C84B-483C-A552-6633B07F961D}" type="pres">
      <dgm:prSet presAssocID="{A67B7FB9-374E-4445-941A-0C202C1FEB75}" presName="textRect" presStyleLbl="revTx" presStyleIdx="2" presStyleCnt="4" custScaleY="50750" custLinFactY="-17975" custLinFactNeighborX="-6824" custLinFactNeighborY="-100000">
        <dgm:presLayoutVars>
          <dgm:bulletEnabled val="1"/>
        </dgm:presLayoutVars>
      </dgm:prSet>
      <dgm:spPr/>
      <dgm:t>
        <a:bodyPr/>
        <a:lstStyle/>
        <a:p>
          <a:endParaRPr lang="en-US"/>
        </a:p>
      </dgm:t>
    </dgm:pt>
    <dgm:pt modelId="{34A350C3-3499-4AEF-96FE-5A2A8F32BA23}" type="pres">
      <dgm:prSet presAssocID="{A87D8A6A-63FE-4397-AD9A-8B37BE646ACC}" presName="sibTrans" presStyleLbl="sibTrans2D1" presStyleIdx="0" presStyleCnt="0"/>
      <dgm:spPr/>
      <dgm:t>
        <a:bodyPr/>
        <a:lstStyle/>
        <a:p>
          <a:endParaRPr lang="en-US"/>
        </a:p>
      </dgm:t>
    </dgm:pt>
    <dgm:pt modelId="{6AA015B9-DB1C-4D01-AE81-DC264C78B5E0}" type="pres">
      <dgm:prSet presAssocID="{018E9AD9-BEA2-47DE-8BF8-223A60573A01}" presName="compNode" presStyleCnt="0"/>
      <dgm:spPr/>
    </dgm:pt>
    <dgm:pt modelId="{097AE3B2-1C72-4804-95C5-977EBB83F3F8}" type="pres">
      <dgm:prSet presAssocID="{018E9AD9-BEA2-47DE-8BF8-223A60573A01}" presName="pictRect" presStyleLbl="node1" presStyleIdx="3" presStyleCnt="4" custLinFactNeighborX="-12127" custLinFactNeighborY="75634"/>
      <dgm:spPr>
        <a:solidFill>
          <a:srgbClr val="F113D7"/>
        </a:solidFill>
      </dgm:spPr>
    </dgm:pt>
    <dgm:pt modelId="{29ED0FD8-BA9B-45CC-80A5-B31937AE3D64}" type="pres">
      <dgm:prSet presAssocID="{018E9AD9-BEA2-47DE-8BF8-223A60573A01}" presName="textRect" presStyleLbl="revTx" presStyleIdx="3" presStyleCnt="4" custScaleY="71552" custLinFactY="-15553" custLinFactNeighborX="-12127" custLinFactNeighborY="-100000">
        <dgm:presLayoutVars>
          <dgm:bulletEnabled val="1"/>
        </dgm:presLayoutVars>
      </dgm:prSet>
      <dgm:spPr/>
      <dgm:t>
        <a:bodyPr/>
        <a:lstStyle/>
        <a:p>
          <a:endParaRPr lang="en-US"/>
        </a:p>
      </dgm:t>
    </dgm:pt>
  </dgm:ptLst>
  <dgm:cxnLst>
    <dgm:cxn modelId="{40510241-43EA-4CC1-8A6C-C61F614E2154}" type="presOf" srcId="{5589A880-2D65-452C-91B2-BE492D64FC7F}" destId="{2D0FE341-49CE-40F7-8B82-D9000241182D}" srcOrd="0" destOrd="0" presId="urn:microsoft.com/office/officeart/2005/8/layout/pList1"/>
    <dgm:cxn modelId="{B248F11E-6516-4B33-983B-05C0E9CB1748}" type="presOf" srcId="{018E9AD9-BEA2-47DE-8BF8-223A60573A01}" destId="{29ED0FD8-BA9B-45CC-80A5-B31937AE3D64}" srcOrd="0" destOrd="0" presId="urn:microsoft.com/office/officeart/2005/8/layout/pList1"/>
    <dgm:cxn modelId="{A3947383-0001-4BFA-83AD-F3D7E54C2A53}" srcId="{236F639D-493D-4834-9DBB-37C0976E00FE}" destId="{B4A34F26-A921-4B1C-B8BE-DDABC9F31D51}" srcOrd="1" destOrd="0" parTransId="{10110D3F-6A3D-4640-A5D6-4ADE2E117F05}" sibTransId="{214C420B-0F9E-4FE5-A7DC-434A8CC28876}"/>
    <dgm:cxn modelId="{7D111CE2-B229-47EA-AD27-8E49F8EDC63F}" srcId="{236F639D-493D-4834-9DBB-37C0976E00FE}" destId="{5589A880-2D65-452C-91B2-BE492D64FC7F}" srcOrd="0" destOrd="0" parTransId="{59D1051D-C7BE-41B0-A3C3-84E3501626AB}" sibTransId="{1590ADEE-17AC-430C-83FF-CC44E5CACF25}"/>
    <dgm:cxn modelId="{FD441125-CF0B-407E-B86B-232D10DA8048}" type="presOf" srcId="{236F639D-493D-4834-9DBB-37C0976E00FE}" destId="{E5CC3886-95B2-4BCD-B6EC-F7B3A9EDEA14}" srcOrd="0" destOrd="0" presId="urn:microsoft.com/office/officeart/2005/8/layout/pList1"/>
    <dgm:cxn modelId="{959E46A2-D813-4559-A628-FEDEBA2A0937}" srcId="{236F639D-493D-4834-9DBB-37C0976E00FE}" destId="{018E9AD9-BEA2-47DE-8BF8-223A60573A01}" srcOrd="3" destOrd="0" parTransId="{D6A07BE3-345E-41F1-BAC0-6B453DD3A339}" sibTransId="{EC578495-20F3-4DB9-9C01-6DAD03AC5F94}"/>
    <dgm:cxn modelId="{F40BC455-11C6-46F1-AF95-AF6B79018D1D}" srcId="{236F639D-493D-4834-9DBB-37C0976E00FE}" destId="{A67B7FB9-374E-4445-941A-0C202C1FEB75}" srcOrd="2" destOrd="0" parTransId="{A535C540-FD3A-4B1D-8724-2BF320FFCDB4}" sibTransId="{A87D8A6A-63FE-4397-AD9A-8B37BE646ACC}"/>
    <dgm:cxn modelId="{68FD2353-0655-435D-B7FD-AC206F3FB4D7}" type="presOf" srcId="{214C420B-0F9E-4FE5-A7DC-434A8CC28876}" destId="{B42C6131-E1D6-4DDD-9409-7DFA66E69286}" srcOrd="0" destOrd="0" presId="urn:microsoft.com/office/officeart/2005/8/layout/pList1"/>
    <dgm:cxn modelId="{5676B4FE-C085-4608-A5BF-067A6ED67AEB}" type="presOf" srcId="{A67B7FB9-374E-4445-941A-0C202C1FEB75}" destId="{23ED7537-C84B-483C-A552-6633B07F961D}" srcOrd="0" destOrd="0" presId="urn:microsoft.com/office/officeart/2005/8/layout/pList1"/>
    <dgm:cxn modelId="{0EF6FA7E-B039-4A6A-BF39-D667AB61721D}" type="presOf" srcId="{A87D8A6A-63FE-4397-AD9A-8B37BE646ACC}" destId="{34A350C3-3499-4AEF-96FE-5A2A8F32BA23}" srcOrd="0" destOrd="0" presId="urn:microsoft.com/office/officeart/2005/8/layout/pList1"/>
    <dgm:cxn modelId="{0E798F48-839B-4A13-9574-06BC73FAABB8}" type="presOf" srcId="{B4A34F26-A921-4B1C-B8BE-DDABC9F31D51}" destId="{3F09C97A-7F65-4A99-8BA1-562C3584A654}" srcOrd="0" destOrd="0" presId="urn:microsoft.com/office/officeart/2005/8/layout/pList1"/>
    <dgm:cxn modelId="{1215D1AA-3577-4266-B973-64170EE310FC}" type="presOf" srcId="{1590ADEE-17AC-430C-83FF-CC44E5CACF25}" destId="{D0874119-7699-40F1-AF38-6EB3EE5DA25A}" srcOrd="0" destOrd="0" presId="urn:microsoft.com/office/officeart/2005/8/layout/pList1"/>
    <dgm:cxn modelId="{B5293412-A5F8-491E-B737-27DFDEA79B7E}" type="presParOf" srcId="{E5CC3886-95B2-4BCD-B6EC-F7B3A9EDEA14}" destId="{6DC3ABAA-1784-4099-BB54-153A530D82DB}" srcOrd="0" destOrd="0" presId="urn:microsoft.com/office/officeart/2005/8/layout/pList1"/>
    <dgm:cxn modelId="{7913279B-DDDB-483A-9E1C-CC967A9DBA93}" type="presParOf" srcId="{6DC3ABAA-1784-4099-BB54-153A530D82DB}" destId="{6A626E52-48FC-421C-8EC3-09B0CFDBD746}" srcOrd="0" destOrd="0" presId="urn:microsoft.com/office/officeart/2005/8/layout/pList1"/>
    <dgm:cxn modelId="{C54E169D-E606-4BF0-8A08-8FF575B1DF60}" type="presParOf" srcId="{6DC3ABAA-1784-4099-BB54-153A530D82DB}" destId="{2D0FE341-49CE-40F7-8B82-D9000241182D}" srcOrd="1" destOrd="0" presId="urn:microsoft.com/office/officeart/2005/8/layout/pList1"/>
    <dgm:cxn modelId="{B078C718-04EB-432E-B3D3-B576A2A13D03}" type="presParOf" srcId="{E5CC3886-95B2-4BCD-B6EC-F7B3A9EDEA14}" destId="{D0874119-7699-40F1-AF38-6EB3EE5DA25A}" srcOrd="1" destOrd="0" presId="urn:microsoft.com/office/officeart/2005/8/layout/pList1"/>
    <dgm:cxn modelId="{AFEEF331-203E-43EF-B1C6-EE2CAD5D377D}" type="presParOf" srcId="{E5CC3886-95B2-4BCD-B6EC-F7B3A9EDEA14}" destId="{D4D5F0ED-232D-49EB-827F-1F13DA4C9D30}" srcOrd="2" destOrd="0" presId="urn:microsoft.com/office/officeart/2005/8/layout/pList1"/>
    <dgm:cxn modelId="{37E7D19D-E2D3-4EFE-8C1F-F313A90F6714}" type="presParOf" srcId="{D4D5F0ED-232D-49EB-827F-1F13DA4C9D30}" destId="{B67DF0A8-3772-4E5B-85D1-F144509299B8}" srcOrd="0" destOrd="0" presId="urn:microsoft.com/office/officeart/2005/8/layout/pList1"/>
    <dgm:cxn modelId="{111C93A3-ED7C-4CB1-811D-A8005EAC179E}" type="presParOf" srcId="{D4D5F0ED-232D-49EB-827F-1F13DA4C9D30}" destId="{3F09C97A-7F65-4A99-8BA1-562C3584A654}" srcOrd="1" destOrd="0" presId="urn:microsoft.com/office/officeart/2005/8/layout/pList1"/>
    <dgm:cxn modelId="{0B7FE0A2-EE52-4163-ACD7-AA3114D876C6}" type="presParOf" srcId="{E5CC3886-95B2-4BCD-B6EC-F7B3A9EDEA14}" destId="{B42C6131-E1D6-4DDD-9409-7DFA66E69286}" srcOrd="3" destOrd="0" presId="urn:microsoft.com/office/officeart/2005/8/layout/pList1"/>
    <dgm:cxn modelId="{0BADD212-A62D-41F6-B9B5-D0D67A589A10}" type="presParOf" srcId="{E5CC3886-95B2-4BCD-B6EC-F7B3A9EDEA14}" destId="{54F60885-910D-43FD-B325-4E09409B9E08}" srcOrd="4" destOrd="0" presId="urn:microsoft.com/office/officeart/2005/8/layout/pList1"/>
    <dgm:cxn modelId="{7ECD4080-8627-45F7-A707-FB731B71E21D}" type="presParOf" srcId="{54F60885-910D-43FD-B325-4E09409B9E08}" destId="{6F9C8F67-4775-4359-8259-5C1141F82C16}" srcOrd="0" destOrd="0" presId="urn:microsoft.com/office/officeart/2005/8/layout/pList1"/>
    <dgm:cxn modelId="{3AB4EA2C-2D11-4B27-A540-56D9B309F118}" type="presParOf" srcId="{54F60885-910D-43FD-B325-4E09409B9E08}" destId="{23ED7537-C84B-483C-A552-6633B07F961D}" srcOrd="1" destOrd="0" presId="urn:microsoft.com/office/officeart/2005/8/layout/pList1"/>
    <dgm:cxn modelId="{208303BD-36EE-4044-B3AA-00618EFAA847}" type="presParOf" srcId="{E5CC3886-95B2-4BCD-B6EC-F7B3A9EDEA14}" destId="{34A350C3-3499-4AEF-96FE-5A2A8F32BA23}" srcOrd="5" destOrd="0" presId="urn:microsoft.com/office/officeart/2005/8/layout/pList1"/>
    <dgm:cxn modelId="{41513952-A539-4A30-9BCE-A17E9F3ABDE0}" type="presParOf" srcId="{E5CC3886-95B2-4BCD-B6EC-F7B3A9EDEA14}" destId="{6AA015B9-DB1C-4D01-AE81-DC264C78B5E0}" srcOrd="6" destOrd="0" presId="urn:microsoft.com/office/officeart/2005/8/layout/pList1"/>
    <dgm:cxn modelId="{EEA995B5-DA1B-4838-85E4-14AB05E56923}" type="presParOf" srcId="{6AA015B9-DB1C-4D01-AE81-DC264C78B5E0}" destId="{097AE3B2-1C72-4804-95C5-977EBB83F3F8}" srcOrd="0" destOrd="0" presId="urn:microsoft.com/office/officeart/2005/8/layout/pList1"/>
    <dgm:cxn modelId="{E05B7311-5C1C-4A8F-B48B-B987197E4F26}" type="presParOf" srcId="{6AA015B9-DB1C-4D01-AE81-DC264C78B5E0}" destId="{29ED0FD8-BA9B-45CC-80A5-B31937AE3D64}" srcOrd="1" destOrd="0" presId="urn:microsoft.com/office/officeart/2005/8/layout/p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626E52-48FC-421C-8EC3-09B0CFDBD746}">
      <dsp:nvSpPr>
        <dsp:cNvPr id="0" name=""/>
        <dsp:cNvSpPr/>
      </dsp:nvSpPr>
      <dsp:spPr>
        <a:xfrm>
          <a:off x="10393" y="2771363"/>
          <a:ext cx="2727001" cy="1878903"/>
        </a:xfrm>
        <a:prstGeom prst="roundRect">
          <a:avLst/>
        </a:prstGeom>
        <a:solidFill>
          <a:schemeClr val="accent1"/>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sp>
    <dsp:sp modelId="{2D0FE341-49CE-40F7-8B82-D9000241182D}">
      <dsp:nvSpPr>
        <dsp:cNvPr id="0" name=""/>
        <dsp:cNvSpPr/>
      </dsp:nvSpPr>
      <dsp:spPr>
        <a:xfrm>
          <a:off x="10393" y="2201169"/>
          <a:ext cx="2727001" cy="4704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0" numCol="1" spcCol="1270" anchor="ctr" anchorCtr="0">
          <a:noAutofit/>
        </a:bodyPr>
        <a:lstStyle/>
        <a:p>
          <a:pPr lvl="0" algn="ctr" defTabSz="1066800">
            <a:lnSpc>
              <a:spcPct val="90000"/>
            </a:lnSpc>
            <a:spcBef>
              <a:spcPct val="0"/>
            </a:spcBef>
            <a:spcAft>
              <a:spcPct val="35000"/>
            </a:spcAft>
          </a:pPr>
          <a:r>
            <a:rPr lang="en-US" sz="2400" b="1" kern="1200" dirty="0" smtClean="0"/>
            <a:t>Steps</a:t>
          </a:r>
          <a:endParaRPr lang="en-US" sz="1900" b="1" kern="1200" dirty="0"/>
        </a:p>
      </dsp:txBody>
      <dsp:txXfrm>
        <a:off x="10393" y="2201169"/>
        <a:ext cx="2727001" cy="470408"/>
      </dsp:txXfrm>
    </dsp:sp>
    <dsp:sp modelId="{B67DF0A8-3772-4E5B-85D1-F144509299B8}">
      <dsp:nvSpPr>
        <dsp:cNvPr id="0" name=""/>
        <dsp:cNvSpPr/>
      </dsp:nvSpPr>
      <dsp:spPr>
        <a:xfrm>
          <a:off x="2876504" y="2813111"/>
          <a:ext cx="2727001" cy="1878903"/>
        </a:xfrm>
        <a:prstGeom prst="roundRect">
          <a:avLst/>
        </a:prstGeom>
        <a:solidFill>
          <a:schemeClr val="accent5"/>
        </a:solidFill>
        <a:ln w="15875" cap="flat" cmpd="sng" algn="ctr">
          <a:solidFill>
            <a:schemeClr val="accent6"/>
          </a:solidFill>
          <a:prstDash val="solid"/>
        </a:ln>
        <a:effectLst/>
      </dsp:spPr>
      <dsp:style>
        <a:lnRef idx="2">
          <a:schemeClr val="accent5">
            <a:shade val="50000"/>
          </a:schemeClr>
        </a:lnRef>
        <a:fillRef idx="1">
          <a:schemeClr val="accent5"/>
        </a:fillRef>
        <a:effectRef idx="0">
          <a:schemeClr val="accent5"/>
        </a:effectRef>
        <a:fontRef idx="minor">
          <a:schemeClr val="lt1"/>
        </a:fontRef>
      </dsp:style>
    </dsp:sp>
    <dsp:sp modelId="{3F09C97A-7F65-4A99-8BA1-562C3584A654}">
      <dsp:nvSpPr>
        <dsp:cNvPr id="0" name=""/>
        <dsp:cNvSpPr/>
      </dsp:nvSpPr>
      <dsp:spPr>
        <a:xfrm>
          <a:off x="2855261" y="2361895"/>
          <a:ext cx="2727001" cy="4217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0" numCol="1" spcCol="1270" anchor="ctr" anchorCtr="0">
          <a:noAutofit/>
        </a:bodyPr>
        <a:lstStyle/>
        <a:p>
          <a:pPr lvl="0" algn="ctr" defTabSz="1066800">
            <a:lnSpc>
              <a:spcPct val="90000"/>
            </a:lnSpc>
            <a:spcBef>
              <a:spcPct val="0"/>
            </a:spcBef>
            <a:spcAft>
              <a:spcPct val="35000"/>
            </a:spcAft>
          </a:pPr>
          <a:r>
            <a:rPr lang="en-US" sz="2400" b="1" kern="1200" dirty="0" smtClean="0"/>
            <a:t>Idea</a:t>
          </a:r>
          <a:endParaRPr lang="en-US" sz="2400" b="1" kern="1200" dirty="0"/>
        </a:p>
      </dsp:txBody>
      <dsp:txXfrm>
        <a:off x="2855261" y="2361895"/>
        <a:ext cx="2727001" cy="421785"/>
      </dsp:txXfrm>
    </dsp:sp>
    <dsp:sp modelId="{6F9C8F67-4775-4359-8259-5C1141F82C16}">
      <dsp:nvSpPr>
        <dsp:cNvPr id="0" name=""/>
        <dsp:cNvSpPr/>
      </dsp:nvSpPr>
      <dsp:spPr>
        <a:xfrm>
          <a:off x="5788402" y="2834031"/>
          <a:ext cx="2727001" cy="1878903"/>
        </a:xfrm>
        <a:prstGeom prst="roundRect">
          <a:avLst/>
        </a:prstGeom>
        <a:solidFill>
          <a:srgbClr val="FFFF0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3ED7537-C84B-483C-A552-6633B07F961D}">
      <dsp:nvSpPr>
        <dsp:cNvPr id="0" name=""/>
        <dsp:cNvSpPr/>
      </dsp:nvSpPr>
      <dsp:spPr>
        <a:xfrm>
          <a:off x="5819271" y="2323056"/>
          <a:ext cx="2727001" cy="5134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0" numCol="1" spcCol="1270" anchor="ctr" anchorCtr="0">
          <a:noAutofit/>
        </a:bodyPr>
        <a:lstStyle/>
        <a:p>
          <a:pPr lvl="0" algn="ctr" defTabSz="1066800">
            <a:lnSpc>
              <a:spcPct val="90000"/>
            </a:lnSpc>
            <a:spcBef>
              <a:spcPct val="0"/>
            </a:spcBef>
            <a:spcAft>
              <a:spcPct val="35000"/>
            </a:spcAft>
          </a:pPr>
          <a:r>
            <a:rPr lang="en-US" sz="2400" b="1" kern="1200" dirty="0" smtClean="0"/>
            <a:t>Comment/Note</a:t>
          </a:r>
          <a:endParaRPr lang="en-US" sz="2400" b="1" kern="1200" dirty="0"/>
        </a:p>
      </dsp:txBody>
      <dsp:txXfrm>
        <a:off x="5819271" y="2323056"/>
        <a:ext cx="2727001" cy="513446"/>
      </dsp:txXfrm>
    </dsp:sp>
    <dsp:sp modelId="{097AE3B2-1C72-4804-95C5-977EBB83F3F8}">
      <dsp:nvSpPr>
        <dsp:cNvPr id="0" name=""/>
        <dsp:cNvSpPr/>
      </dsp:nvSpPr>
      <dsp:spPr>
        <a:xfrm>
          <a:off x="8674474" y="2757066"/>
          <a:ext cx="2727001" cy="1878903"/>
        </a:xfrm>
        <a:prstGeom prst="roundRect">
          <a:avLst/>
        </a:prstGeom>
        <a:solidFill>
          <a:srgbClr val="F113D7"/>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9ED0FD8-BA9B-45CC-80A5-B31937AE3D64}">
      <dsp:nvSpPr>
        <dsp:cNvPr id="0" name=""/>
        <dsp:cNvSpPr/>
      </dsp:nvSpPr>
      <dsp:spPr>
        <a:xfrm>
          <a:off x="8674474" y="2189716"/>
          <a:ext cx="2727001" cy="7239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0" numCol="1" spcCol="1270" anchor="ctr" anchorCtr="0">
          <a:noAutofit/>
        </a:bodyPr>
        <a:lstStyle/>
        <a:p>
          <a:pPr lvl="0" algn="ctr" defTabSz="1066800">
            <a:lnSpc>
              <a:spcPct val="90000"/>
            </a:lnSpc>
            <a:spcBef>
              <a:spcPct val="0"/>
            </a:spcBef>
            <a:spcAft>
              <a:spcPct val="35000"/>
            </a:spcAft>
          </a:pPr>
          <a:r>
            <a:rPr lang="en-US" sz="2400" b="1" kern="1200" dirty="0" smtClean="0"/>
            <a:t>Open</a:t>
          </a:r>
          <a:r>
            <a:rPr lang="en-US" sz="2000" kern="1200" dirty="0" smtClean="0"/>
            <a:t> </a:t>
          </a:r>
          <a:r>
            <a:rPr lang="en-US" sz="2400" b="1" kern="1200" dirty="0" smtClean="0"/>
            <a:t>Question</a:t>
          </a:r>
          <a:endParaRPr lang="en-US" sz="2400" b="1" kern="1200" dirty="0"/>
        </a:p>
      </dsp:txBody>
      <dsp:txXfrm>
        <a:off x="8674474" y="2189716"/>
        <a:ext cx="2727001" cy="723904"/>
      </dsp:txXfrm>
    </dsp:sp>
  </dsp:spTree>
</dsp:drawing>
</file>

<file path=ppt/diagrams/layout1.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6725"/>
          </a:xfrm>
          <a:prstGeom prst="rect">
            <a:avLst/>
          </a:prstGeom>
        </p:spPr>
        <p:txBody>
          <a:bodyPr vert="horz" lIns="91440" tIns="45720" rIns="91440" bIns="45720" rtlCol="0"/>
          <a:lstStyle>
            <a:lvl1pPr algn="r">
              <a:defRPr sz="1200"/>
            </a:lvl1pPr>
          </a:lstStyle>
          <a:p>
            <a:fld id="{2AAC72F8-2488-41CF-AD8C-0C6D95C6E263}" type="datetimeFigureOut">
              <a:rPr lang="en-US" smtClean="0"/>
              <a:t>2/25/2017</a:t>
            </a:fld>
            <a:endParaRPr lang="en-US"/>
          </a:p>
        </p:txBody>
      </p:sp>
      <p:sp>
        <p:nvSpPr>
          <p:cNvPr id="4" name="Footer Placeholder 3"/>
          <p:cNvSpPr>
            <a:spLocks noGrp="1"/>
          </p:cNvSpPr>
          <p:nvPr>
            <p:ph type="ftr" sz="quarter" idx="2"/>
          </p:nvPr>
        </p:nvSpPr>
        <p:spPr>
          <a:xfrm>
            <a:off x="0" y="8829675"/>
            <a:ext cx="3038475"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6725"/>
          </a:xfrm>
          <a:prstGeom prst="rect">
            <a:avLst/>
          </a:prstGeom>
        </p:spPr>
        <p:txBody>
          <a:bodyPr vert="horz" lIns="91440" tIns="45720" rIns="91440" bIns="45720" rtlCol="0" anchor="b"/>
          <a:lstStyle>
            <a:lvl1pPr algn="r">
              <a:defRPr sz="1200"/>
            </a:lvl1pPr>
          </a:lstStyle>
          <a:p>
            <a:fld id="{22D13A21-1BD7-409A-AACD-6A71BC0024F6}" type="slidenum">
              <a:rPr lang="en-US" smtClean="0"/>
              <a:t>‹#›</a:t>
            </a:fld>
            <a:endParaRPr lang="en-US"/>
          </a:p>
        </p:txBody>
      </p:sp>
    </p:spTree>
    <p:extLst>
      <p:ext uri="{BB962C8B-B14F-4D97-AF65-F5344CB8AC3E}">
        <p14:creationId xmlns:p14="http://schemas.microsoft.com/office/powerpoint/2010/main" val="246498504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image1.gif>
</file>

<file path=ppt/media/image10.png>
</file>

<file path=ppt/media/image11.jpg>
</file>

<file path=ppt/media/image12.jpg>
</file>

<file path=ppt/media/image13.jpg>
</file>

<file path=ppt/media/image14.jpg>
</file>

<file path=ppt/media/image15.png>
</file>

<file path=ppt/media/image16.jpg>
</file>

<file path=ppt/media/image17.jpg>
</file>

<file path=ppt/media/image18.png>
</file>

<file path=ppt/media/image19.png>
</file>

<file path=ppt/media/image2.png>
</file>

<file path=ppt/media/image20.png>
</file>

<file path=ppt/media/image21.jpg>
</file>

<file path=ppt/media/image22.png>
</file>

<file path=ppt/media/image23.jpg>
</file>

<file path=ppt/media/image24.png>
</file>

<file path=ppt/media/image3.jpeg>
</file>

<file path=ppt/media/image4.jpg>
</file>

<file path=ppt/media/image5.jp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16918B22-80E7-466D-8428-EA1A929D54FE}" type="datetimeFigureOut">
              <a:rPr lang="en-US" smtClean="0"/>
              <a:t>2/25/2017</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18F0B7-8CAE-4DD0-96FE-1C78BDD75593}" type="slidenum">
              <a:rPr lang="en-US" smtClean="0"/>
              <a:t>‹#›</a:t>
            </a:fld>
            <a:endParaRPr lang="en-US"/>
          </a:p>
        </p:txBody>
      </p:sp>
    </p:spTree>
    <p:extLst>
      <p:ext uri="{BB962C8B-B14F-4D97-AF65-F5344CB8AC3E}">
        <p14:creationId xmlns:p14="http://schemas.microsoft.com/office/powerpoint/2010/main" val="8155666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8F0B7-8CAE-4DD0-96FE-1C78BDD75593}" type="slidenum">
              <a:rPr lang="en-US" smtClean="0"/>
              <a:t>1</a:t>
            </a:fld>
            <a:endParaRPr lang="en-US"/>
          </a:p>
        </p:txBody>
      </p:sp>
    </p:spTree>
    <p:extLst>
      <p:ext uri="{BB962C8B-B14F-4D97-AF65-F5344CB8AC3E}">
        <p14:creationId xmlns:p14="http://schemas.microsoft.com/office/powerpoint/2010/main" val="11964228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18F0B7-8CAE-4DD0-96FE-1C78BDD75593}" type="slidenum">
              <a:rPr lang="en-US" smtClean="0"/>
              <a:t>10</a:t>
            </a:fld>
            <a:endParaRPr lang="en-US"/>
          </a:p>
        </p:txBody>
      </p:sp>
    </p:spTree>
    <p:extLst>
      <p:ext uri="{BB962C8B-B14F-4D97-AF65-F5344CB8AC3E}">
        <p14:creationId xmlns:p14="http://schemas.microsoft.com/office/powerpoint/2010/main" val="31848393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Using your powers of user-focused design, you will visually depict the various actions, sequences, tasks and behaviors in a one-page visual narrative that allows you to analyze and explain a common, everyday culinary task. </a:t>
            </a:r>
          </a:p>
          <a:p>
            <a:endParaRPr lang="en-US" sz="1200" dirty="0" smtClean="0"/>
          </a:p>
          <a:p>
            <a:r>
              <a:rPr lang="en-US" sz="1200" dirty="0" smtClean="0"/>
              <a:t>Consider </a:t>
            </a:r>
            <a:r>
              <a:rPr lang="en-US" sz="1200" b="1" i="1" dirty="0" smtClean="0"/>
              <a:t>all</a:t>
            </a:r>
            <a:r>
              <a:rPr lang="en-US" sz="1200" dirty="0" smtClean="0"/>
              <a:t> the steps, including tools, equipment and ingredients. Represent the activity from a variety of perspectives, showing the various stages, sequences and events. Focus directly on the process of the activity, thinking through all the subtleties of behavior rather than the expected outcome</a:t>
            </a:r>
          </a:p>
          <a:p>
            <a:endParaRPr lang="en-US" dirty="0" smtClean="0"/>
          </a:p>
          <a:p>
            <a:r>
              <a:rPr lang="en-US" dirty="0" smtClean="0"/>
              <a:t>Processes can be sketches as a single view, as a linear overview,</a:t>
            </a:r>
            <a:r>
              <a:rPr lang="en-US" baseline="0" dirty="0" smtClean="0"/>
              <a:t> or as a time elapse set of panels. You choose!</a:t>
            </a:r>
            <a:endParaRPr lang="en-US" dirty="0"/>
          </a:p>
        </p:txBody>
      </p:sp>
      <p:sp>
        <p:nvSpPr>
          <p:cNvPr id="4" name="Slide Number Placeholder 3"/>
          <p:cNvSpPr>
            <a:spLocks noGrp="1"/>
          </p:cNvSpPr>
          <p:nvPr>
            <p:ph type="sldNum" sz="quarter" idx="10"/>
          </p:nvPr>
        </p:nvSpPr>
        <p:spPr/>
        <p:txBody>
          <a:bodyPr/>
          <a:lstStyle/>
          <a:p>
            <a:fld id="{2EC87974-3A27-4AB4-A6F0-26E8B16254F2}" type="slidenum">
              <a:rPr lang="en-US" smtClean="0"/>
              <a:t>11</a:t>
            </a:fld>
            <a:endParaRPr lang="en-US"/>
          </a:p>
        </p:txBody>
      </p:sp>
    </p:spTree>
    <p:extLst>
      <p:ext uri="{BB962C8B-B14F-4D97-AF65-F5344CB8AC3E}">
        <p14:creationId xmlns:p14="http://schemas.microsoft.com/office/powerpoint/2010/main" val="14733823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8F0B7-8CAE-4DD0-96FE-1C78BDD75593}" type="slidenum">
              <a:rPr lang="en-US" smtClean="0"/>
              <a:t>12</a:t>
            </a:fld>
            <a:endParaRPr lang="en-US"/>
          </a:p>
        </p:txBody>
      </p:sp>
    </p:spTree>
    <p:extLst>
      <p:ext uri="{BB962C8B-B14F-4D97-AF65-F5344CB8AC3E}">
        <p14:creationId xmlns:p14="http://schemas.microsoft.com/office/powerpoint/2010/main" val="41959531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8F0B7-8CAE-4DD0-96FE-1C78BDD75593}" type="slidenum">
              <a:rPr lang="en-US" smtClean="0"/>
              <a:t>13</a:t>
            </a:fld>
            <a:endParaRPr lang="en-US"/>
          </a:p>
        </p:txBody>
      </p:sp>
    </p:spTree>
    <p:extLst>
      <p:ext uri="{BB962C8B-B14F-4D97-AF65-F5344CB8AC3E}">
        <p14:creationId xmlns:p14="http://schemas.microsoft.com/office/powerpoint/2010/main" val="27929599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18F0B7-8CAE-4DD0-96FE-1C78BDD75593}" type="slidenum">
              <a:rPr lang="en-US" smtClean="0"/>
              <a:t>14</a:t>
            </a:fld>
            <a:endParaRPr lang="en-US"/>
          </a:p>
        </p:txBody>
      </p:sp>
    </p:spTree>
    <p:extLst>
      <p:ext uri="{BB962C8B-B14F-4D97-AF65-F5344CB8AC3E}">
        <p14:creationId xmlns:p14="http://schemas.microsoft.com/office/powerpoint/2010/main" val="26945236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8F0B7-8CAE-4DD0-96FE-1C78BDD75593}" type="slidenum">
              <a:rPr lang="en-US" smtClean="0"/>
              <a:t>15</a:t>
            </a:fld>
            <a:endParaRPr lang="en-US"/>
          </a:p>
        </p:txBody>
      </p:sp>
    </p:spTree>
    <p:extLst>
      <p:ext uri="{BB962C8B-B14F-4D97-AF65-F5344CB8AC3E}">
        <p14:creationId xmlns:p14="http://schemas.microsoft.com/office/powerpoint/2010/main" val="41212569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18F0B7-8CAE-4DD0-96FE-1C78BDD75593}" type="slidenum">
              <a:rPr lang="en-US" smtClean="0"/>
              <a:t>16</a:t>
            </a:fld>
            <a:endParaRPr lang="en-US"/>
          </a:p>
        </p:txBody>
      </p:sp>
    </p:spTree>
    <p:extLst>
      <p:ext uri="{BB962C8B-B14F-4D97-AF65-F5344CB8AC3E}">
        <p14:creationId xmlns:p14="http://schemas.microsoft.com/office/powerpoint/2010/main" val="16888085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18F0B7-8CAE-4DD0-96FE-1C78BDD75593}" type="slidenum">
              <a:rPr lang="en-US" smtClean="0"/>
              <a:t>17</a:t>
            </a:fld>
            <a:endParaRPr lang="en-US"/>
          </a:p>
        </p:txBody>
      </p:sp>
    </p:spTree>
    <p:extLst>
      <p:ext uri="{BB962C8B-B14F-4D97-AF65-F5344CB8AC3E}">
        <p14:creationId xmlns:p14="http://schemas.microsoft.com/office/powerpoint/2010/main" val="33552485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8F0B7-8CAE-4DD0-96FE-1C78BDD75593}" type="slidenum">
              <a:rPr lang="en-US" smtClean="0"/>
              <a:t>18</a:t>
            </a:fld>
            <a:endParaRPr lang="en-US"/>
          </a:p>
        </p:txBody>
      </p:sp>
    </p:spTree>
    <p:extLst>
      <p:ext uri="{BB962C8B-B14F-4D97-AF65-F5344CB8AC3E}">
        <p14:creationId xmlns:p14="http://schemas.microsoft.com/office/powerpoint/2010/main" val="38154506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8F0B7-8CAE-4DD0-96FE-1C78BDD75593}" type="slidenum">
              <a:rPr lang="en-US" smtClean="0"/>
              <a:t>19</a:t>
            </a:fld>
            <a:endParaRPr lang="en-US"/>
          </a:p>
        </p:txBody>
      </p:sp>
    </p:spTree>
    <p:extLst>
      <p:ext uri="{BB962C8B-B14F-4D97-AF65-F5344CB8AC3E}">
        <p14:creationId xmlns:p14="http://schemas.microsoft.com/office/powerpoint/2010/main" val="29954488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8F0B7-8CAE-4DD0-96FE-1C78BDD75593}" type="slidenum">
              <a:rPr lang="en-US" smtClean="0"/>
              <a:t>2</a:t>
            </a:fld>
            <a:endParaRPr lang="en-US"/>
          </a:p>
        </p:txBody>
      </p:sp>
    </p:spTree>
    <p:extLst>
      <p:ext uri="{BB962C8B-B14F-4D97-AF65-F5344CB8AC3E}">
        <p14:creationId xmlns:p14="http://schemas.microsoft.com/office/powerpoint/2010/main" val="22057379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18F0B7-8CAE-4DD0-96FE-1C78BDD75593}" type="slidenum">
              <a:rPr lang="en-US" smtClean="0"/>
              <a:t>20</a:t>
            </a:fld>
            <a:endParaRPr lang="en-US"/>
          </a:p>
        </p:txBody>
      </p:sp>
    </p:spTree>
    <p:extLst>
      <p:ext uri="{BB962C8B-B14F-4D97-AF65-F5344CB8AC3E}">
        <p14:creationId xmlns:p14="http://schemas.microsoft.com/office/powerpoint/2010/main" val="19323493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Image from: https://www.google.com/url?sa=i&amp;rct=j&amp;q=&amp;esrc=s&amp;source=images&amp;cd=&amp;cad=rja&amp;uact=8&amp;ved=0ahUKEwjNlr2WuarSAhXKRCYKHWzTCpoQjRwIBw&amp;url=http%3A%2F%2Fap.buffalo.edu%2Fabout-us%2FCome-to-buffalo%2Flearn-by-doing%2Ffirst-year-studio-experience.html&amp;bvm=bv.148073327,d.eWE&amp;psig=AFQjCNG8MwK-Re3agWqHwuX4JUv00GlO0g&amp;ust=1488084548953975</a:t>
            </a:r>
            <a:endParaRPr lang="en-US" dirty="0"/>
          </a:p>
        </p:txBody>
      </p:sp>
      <p:sp>
        <p:nvSpPr>
          <p:cNvPr id="4" name="Slide Number Placeholder 3"/>
          <p:cNvSpPr>
            <a:spLocks noGrp="1"/>
          </p:cNvSpPr>
          <p:nvPr>
            <p:ph type="sldNum" sz="quarter" idx="10"/>
          </p:nvPr>
        </p:nvSpPr>
        <p:spPr/>
        <p:txBody>
          <a:bodyPr/>
          <a:lstStyle/>
          <a:p>
            <a:fld id="{2C18F0B7-8CAE-4DD0-96FE-1C78BDD75593}" type="slidenum">
              <a:rPr lang="en-US" smtClean="0"/>
              <a:t>21</a:t>
            </a:fld>
            <a:endParaRPr lang="en-US"/>
          </a:p>
        </p:txBody>
      </p:sp>
    </p:spTree>
    <p:extLst>
      <p:ext uri="{BB962C8B-B14F-4D97-AF65-F5344CB8AC3E}">
        <p14:creationId xmlns:p14="http://schemas.microsoft.com/office/powerpoint/2010/main" val="30845470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8F0B7-8CAE-4DD0-96FE-1C78BDD75593}" type="slidenum">
              <a:rPr lang="en-US" smtClean="0"/>
              <a:t>22</a:t>
            </a:fld>
            <a:endParaRPr lang="en-US"/>
          </a:p>
        </p:txBody>
      </p:sp>
    </p:spTree>
    <p:extLst>
      <p:ext uri="{BB962C8B-B14F-4D97-AF65-F5344CB8AC3E}">
        <p14:creationId xmlns:p14="http://schemas.microsoft.com/office/powerpoint/2010/main" val="41750674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8F0B7-8CAE-4DD0-96FE-1C78BDD75593}" type="slidenum">
              <a:rPr lang="en-US" smtClean="0"/>
              <a:t>23</a:t>
            </a:fld>
            <a:endParaRPr lang="en-US"/>
          </a:p>
        </p:txBody>
      </p:sp>
    </p:spTree>
    <p:extLst>
      <p:ext uri="{BB962C8B-B14F-4D97-AF65-F5344CB8AC3E}">
        <p14:creationId xmlns:p14="http://schemas.microsoft.com/office/powerpoint/2010/main" val="20484986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18F0B7-8CAE-4DD0-96FE-1C78BDD75593}" type="slidenum">
              <a:rPr lang="en-US" smtClean="0"/>
              <a:t>24</a:t>
            </a:fld>
            <a:endParaRPr lang="en-US"/>
          </a:p>
        </p:txBody>
      </p:sp>
    </p:spTree>
    <p:extLst>
      <p:ext uri="{BB962C8B-B14F-4D97-AF65-F5344CB8AC3E}">
        <p14:creationId xmlns:p14="http://schemas.microsoft.com/office/powerpoint/2010/main" val="1482917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8F0B7-8CAE-4DD0-96FE-1C78BDD75593}" type="slidenum">
              <a:rPr lang="en-US" smtClean="0"/>
              <a:t>25</a:t>
            </a:fld>
            <a:endParaRPr lang="en-US"/>
          </a:p>
        </p:txBody>
      </p:sp>
    </p:spTree>
    <p:extLst>
      <p:ext uri="{BB962C8B-B14F-4D97-AF65-F5344CB8AC3E}">
        <p14:creationId xmlns:p14="http://schemas.microsoft.com/office/powerpoint/2010/main" val="320085352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8F0B7-8CAE-4DD0-96FE-1C78BDD75593}" type="slidenum">
              <a:rPr lang="en-US" smtClean="0"/>
              <a:t>26</a:t>
            </a:fld>
            <a:endParaRPr lang="en-US"/>
          </a:p>
        </p:txBody>
      </p:sp>
    </p:spTree>
    <p:extLst>
      <p:ext uri="{BB962C8B-B14F-4D97-AF65-F5344CB8AC3E}">
        <p14:creationId xmlns:p14="http://schemas.microsoft.com/office/powerpoint/2010/main" val="3369718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8F0B7-8CAE-4DD0-96FE-1C78BDD75593}" type="slidenum">
              <a:rPr lang="en-US" smtClean="0"/>
              <a:t>27</a:t>
            </a:fld>
            <a:endParaRPr lang="en-US"/>
          </a:p>
        </p:txBody>
      </p:sp>
    </p:spTree>
    <p:extLst>
      <p:ext uri="{BB962C8B-B14F-4D97-AF65-F5344CB8AC3E}">
        <p14:creationId xmlns:p14="http://schemas.microsoft.com/office/powerpoint/2010/main" val="39288232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8F0B7-8CAE-4DD0-96FE-1C78BDD75593}" type="slidenum">
              <a:rPr lang="en-US" smtClean="0"/>
              <a:t>28</a:t>
            </a:fld>
            <a:endParaRPr lang="en-US"/>
          </a:p>
        </p:txBody>
      </p:sp>
    </p:spTree>
    <p:extLst>
      <p:ext uri="{BB962C8B-B14F-4D97-AF65-F5344CB8AC3E}">
        <p14:creationId xmlns:p14="http://schemas.microsoft.com/office/powerpoint/2010/main" val="416980576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Image Placeholder 1"/>
          <p:cNvSpPr>
            <a:spLocks noGrp="1" noRot="1" noChangeAspect="1"/>
          </p:cNvSpPr>
          <p:nvPr>
            <p:ph type="sldImg"/>
          </p:nvPr>
        </p:nvSpPr>
        <p:spPr>
          <a:ln/>
        </p:spPr>
      </p:sp>
      <p:sp>
        <p:nvSpPr>
          <p:cNvPr id="18434" name="Notes Placeholder 2"/>
          <p:cNvSpPr>
            <a:spLocks noGrp="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Lst>
        </p:spPr>
        <p:txBody>
          <a:bodyPr/>
          <a:lstStyle/>
          <a:p>
            <a:r>
              <a:rPr lang="en-US" dirty="0">
                <a:latin typeface="Times" charset="0"/>
                <a:ea typeface="ＭＳ Ｐゴシック" charset="0"/>
                <a:cs typeface="ＭＳ Ｐゴシック" charset="0"/>
              </a:rPr>
              <a:t>Ben </a:t>
            </a:r>
            <a:r>
              <a:rPr lang="en-US" dirty="0" err="1">
                <a:latin typeface="Times" charset="0"/>
                <a:ea typeface="ＭＳ Ｐゴシック" charset="0"/>
                <a:cs typeface="ＭＳ Ｐゴシック" charset="0"/>
              </a:rPr>
              <a:t>Shneiderman</a:t>
            </a:r>
            <a:r>
              <a:rPr lang="en-US" dirty="0">
                <a:latin typeface="Times" charset="0"/>
                <a:ea typeface="ＭＳ Ｐゴシック" charset="0"/>
                <a:cs typeface="ＭＳ Ｐゴシック" charset="0"/>
              </a:rPr>
              <a:t> published UI design guidelines in 1987 in book </a:t>
            </a:r>
            <a:r>
              <a:rPr lang="ja-JP" altLang="en-US" dirty="0">
                <a:latin typeface="Times" charset="0"/>
                <a:ea typeface="ＭＳ Ｐゴシック" charset="0"/>
                <a:cs typeface="ＭＳ Ｐゴシック" charset="0"/>
              </a:rPr>
              <a:t>“</a:t>
            </a:r>
            <a:r>
              <a:rPr lang="en-US" altLang="ja-JP" dirty="0">
                <a:latin typeface="Times" charset="0"/>
                <a:ea typeface="ＭＳ Ｐゴシック" charset="0"/>
                <a:cs typeface="ＭＳ Ｐゴシック" charset="0"/>
              </a:rPr>
              <a:t>Designing the User Interface</a:t>
            </a:r>
            <a:r>
              <a:rPr lang="ja-JP" altLang="en-US" dirty="0">
                <a:latin typeface="Times" charset="0"/>
                <a:ea typeface="ＭＳ Ｐゴシック" charset="0"/>
                <a:cs typeface="ＭＳ Ｐゴシック" charset="0"/>
              </a:rPr>
              <a:t>”</a:t>
            </a:r>
            <a:r>
              <a:rPr lang="en-US" altLang="ja-JP" dirty="0">
                <a:latin typeface="Times" charset="0"/>
                <a:ea typeface="ＭＳ Ｐゴシック" charset="0"/>
                <a:cs typeface="ＭＳ Ｐゴシック" charset="0"/>
              </a:rPr>
              <a:t>.</a:t>
            </a:r>
          </a:p>
          <a:p>
            <a:r>
              <a:rPr lang="en-US" dirty="0">
                <a:latin typeface="Times" charset="0"/>
                <a:ea typeface="ＭＳ Ｐゴシック" charset="0"/>
                <a:cs typeface="ＭＳ Ｐゴシック" charset="0"/>
              </a:rPr>
              <a:t>Essentially the same guidelines have been in all editions of the book up to now.</a:t>
            </a:r>
          </a:p>
        </p:txBody>
      </p:sp>
      <p:sp>
        <p:nvSpPr>
          <p:cNvPr id="18435" name="Slide Number Placeholder 3"/>
          <p:cNvSpPr>
            <a:spLocks noGrp="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5300" b="1">
                <a:solidFill>
                  <a:schemeClr val="tx1"/>
                </a:solidFill>
                <a:latin typeface="Times" charset="0"/>
                <a:ea typeface="ＭＳ Ｐゴシック" charset="0"/>
                <a:cs typeface="ＭＳ Ｐゴシック" charset="0"/>
              </a:defRPr>
            </a:lvl1pPr>
            <a:lvl2pPr marL="815500" indent="-313653">
              <a:defRPr sz="5300" b="1">
                <a:solidFill>
                  <a:schemeClr val="tx1"/>
                </a:solidFill>
                <a:latin typeface="Times" charset="0"/>
                <a:ea typeface="ＭＳ Ｐゴシック" charset="0"/>
              </a:defRPr>
            </a:lvl2pPr>
            <a:lvl3pPr marL="1254615" indent="-250923">
              <a:defRPr sz="5300" b="1">
                <a:solidFill>
                  <a:schemeClr val="tx1"/>
                </a:solidFill>
                <a:latin typeface="Times" charset="0"/>
                <a:ea typeface="ＭＳ Ｐゴシック" charset="0"/>
              </a:defRPr>
            </a:lvl3pPr>
            <a:lvl4pPr marL="1756462" indent="-250923">
              <a:defRPr sz="5300" b="1">
                <a:solidFill>
                  <a:schemeClr val="tx1"/>
                </a:solidFill>
                <a:latin typeface="Times" charset="0"/>
                <a:ea typeface="ＭＳ Ｐゴシック" charset="0"/>
              </a:defRPr>
            </a:lvl4pPr>
            <a:lvl5pPr marL="2258309" indent="-250923">
              <a:defRPr sz="5300" b="1">
                <a:solidFill>
                  <a:schemeClr val="tx1"/>
                </a:solidFill>
                <a:latin typeface="Times" charset="0"/>
                <a:ea typeface="ＭＳ Ｐゴシック" charset="0"/>
              </a:defRPr>
            </a:lvl5pPr>
            <a:lvl6pPr marL="2760154" indent="-250923" eaLnBrk="0" fontAlgn="base" hangingPunct="0">
              <a:spcBef>
                <a:spcPct val="0"/>
              </a:spcBef>
              <a:spcAft>
                <a:spcPct val="0"/>
              </a:spcAft>
              <a:defRPr sz="5300" b="1">
                <a:solidFill>
                  <a:schemeClr val="tx1"/>
                </a:solidFill>
                <a:latin typeface="Times" charset="0"/>
                <a:ea typeface="ＭＳ Ｐゴシック" charset="0"/>
              </a:defRPr>
            </a:lvl6pPr>
            <a:lvl7pPr marL="3262000" indent="-250923" eaLnBrk="0" fontAlgn="base" hangingPunct="0">
              <a:spcBef>
                <a:spcPct val="0"/>
              </a:spcBef>
              <a:spcAft>
                <a:spcPct val="0"/>
              </a:spcAft>
              <a:defRPr sz="5300" b="1">
                <a:solidFill>
                  <a:schemeClr val="tx1"/>
                </a:solidFill>
                <a:latin typeface="Times" charset="0"/>
                <a:ea typeface="ＭＳ Ｐゴシック" charset="0"/>
              </a:defRPr>
            </a:lvl7pPr>
            <a:lvl8pPr marL="3763847" indent="-250923" eaLnBrk="0" fontAlgn="base" hangingPunct="0">
              <a:spcBef>
                <a:spcPct val="0"/>
              </a:spcBef>
              <a:spcAft>
                <a:spcPct val="0"/>
              </a:spcAft>
              <a:defRPr sz="5300" b="1">
                <a:solidFill>
                  <a:schemeClr val="tx1"/>
                </a:solidFill>
                <a:latin typeface="Times" charset="0"/>
                <a:ea typeface="ＭＳ Ｐゴシック" charset="0"/>
              </a:defRPr>
            </a:lvl8pPr>
            <a:lvl9pPr marL="4265693" indent="-250923" eaLnBrk="0" fontAlgn="base" hangingPunct="0">
              <a:spcBef>
                <a:spcPct val="0"/>
              </a:spcBef>
              <a:spcAft>
                <a:spcPct val="0"/>
              </a:spcAft>
              <a:defRPr sz="5300" b="1">
                <a:solidFill>
                  <a:schemeClr val="tx1"/>
                </a:solidFill>
                <a:latin typeface="Times" charset="0"/>
                <a:ea typeface="ＭＳ Ｐゴシック" charset="0"/>
              </a:defRPr>
            </a:lvl9pPr>
          </a:lstStyle>
          <a:p>
            <a:fld id="{0396CB89-E073-B84B-BA75-A1D926D9EF7A}" type="slidenum">
              <a:rPr lang="en-US" sz="1300"/>
              <a:pPr/>
              <a:t>29</a:t>
            </a:fld>
            <a:endParaRPr lang="en-US" sz="1300"/>
          </a:p>
        </p:txBody>
      </p:sp>
    </p:spTree>
    <p:extLst>
      <p:ext uri="{BB962C8B-B14F-4D97-AF65-F5344CB8AC3E}">
        <p14:creationId xmlns:p14="http://schemas.microsoft.com/office/powerpoint/2010/main" val="30796101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8F0B7-8CAE-4DD0-96FE-1C78BDD75593}" type="slidenum">
              <a:rPr lang="en-US" smtClean="0"/>
              <a:t>3</a:t>
            </a:fld>
            <a:endParaRPr lang="en-US"/>
          </a:p>
        </p:txBody>
      </p:sp>
    </p:spTree>
    <p:extLst>
      <p:ext uri="{BB962C8B-B14F-4D97-AF65-F5344CB8AC3E}">
        <p14:creationId xmlns:p14="http://schemas.microsoft.com/office/powerpoint/2010/main" val="329168975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5300" b="1">
                <a:solidFill>
                  <a:schemeClr val="tx1"/>
                </a:solidFill>
                <a:latin typeface="Times" charset="0"/>
                <a:ea typeface="ＭＳ Ｐゴシック" charset="0"/>
                <a:cs typeface="ＭＳ Ｐゴシック" charset="0"/>
              </a:defRPr>
            </a:lvl1pPr>
            <a:lvl2pPr marL="815500" indent="-313653">
              <a:defRPr sz="5300" b="1">
                <a:solidFill>
                  <a:schemeClr val="tx1"/>
                </a:solidFill>
                <a:latin typeface="Times" charset="0"/>
                <a:ea typeface="ＭＳ Ｐゴシック" charset="0"/>
              </a:defRPr>
            </a:lvl2pPr>
            <a:lvl3pPr marL="1254615" indent="-250923">
              <a:defRPr sz="5300" b="1">
                <a:solidFill>
                  <a:schemeClr val="tx1"/>
                </a:solidFill>
                <a:latin typeface="Times" charset="0"/>
                <a:ea typeface="ＭＳ Ｐゴシック" charset="0"/>
              </a:defRPr>
            </a:lvl3pPr>
            <a:lvl4pPr marL="1756462" indent="-250923">
              <a:defRPr sz="5300" b="1">
                <a:solidFill>
                  <a:schemeClr val="tx1"/>
                </a:solidFill>
                <a:latin typeface="Times" charset="0"/>
                <a:ea typeface="ＭＳ Ｐゴシック" charset="0"/>
              </a:defRPr>
            </a:lvl4pPr>
            <a:lvl5pPr marL="2258309" indent="-250923">
              <a:defRPr sz="5300" b="1">
                <a:solidFill>
                  <a:schemeClr val="tx1"/>
                </a:solidFill>
                <a:latin typeface="Times" charset="0"/>
                <a:ea typeface="ＭＳ Ｐゴシック" charset="0"/>
              </a:defRPr>
            </a:lvl5pPr>
            <a:lvl6pPr marL="2760154" indent="-250923" eaLnBrk="0" fontAlgn="base" hangingPunct="0">
              <a:spcBef>
                <a:spcPct val="0"/>
              </a:spcBef>
              <a:spcAft>
                <a:spcPct val="0"/>
              </a:spcAft>
              <a:defRPr sz="5300" b="1">
                <a:solidFill>
                  <a:schemeClr val="tx1"/>
                </a:solidFill>
                <a:latin typeface="Times" charset="0"/>
                <a:ea typeface="ＭＳ Ｐゴシック" charset="0"/>
              </a:defRPr>
            </a:lvl6pPr>
            <a:lvl7pPr marL="3262000" indent="-250923" eaLnBrk="0" fontAlgn="base" hangingPunct="0">
              <a:spcBef>
                <a:spcPct val="0"/>
              </a:spcBef>
              <a:spcAft>
                <a:spcPct val="0"/>
              </a:spcAft>
              <a:defRPr sz="5300" b="1">
                <a:solidFill>
                  <a:schemeClr val="tx1"/>
                </a:solidFill>
                <a:latin typeface="Times" charset="0"/>
                <a:ea typeface="ＭＳ Ｐゴシック" charset="0"/>
              </a:defRPr>
            </a:lvl7pPr>
            <a:lvl8pPr marL="3763847" indent="-250923" eaLnBrk="0" fontAlgn="base" hangingPunct="0">
              <a:spcBef>
                <a:spcPct val="0"/>
              </a:spcBef>
              <a:spcAft>
                <a:spcPct val="0"/>
              </a:spcAft>
              <a:defRPr sz="5300" b="1">
                <a:solidFill>
                  <a:schemeClr val="tx1"/>
                </a:solidFill>
                <a:latin typeface="Times" charset="0"/>
                <a:ea typeface="ＭＳ Ｐゴシック" charset="0"/>
              </a:defRPr>
            </a:lvl8pPr>
            <a:lvl9pPr marL="4265693" indent="-250923" eaLnBrk="0" fontAlgn="base" hangingPunct="0">
              <a:spcBef>
                <a:spcPct val="0"/>
              </a:spcBef>
              <a:spcAft>
                <a:spcPct val="0"/>
              </a:spcAft>
              <a:defRPr sz="5300" b="1">
                <a:solidFill>
                  <a:schemeClr val="tx1"/>
                </a:solidFill>
                <a:latin typeface="Times" charset="0"/>
                <a:ea typeface="ＭＳ Ｐゴシック" charset="0"/>
              </a:defRPr>
            </a:lvl9pPr>
          </a:lstStyle>
          <a:p>
            <a:fld id="{FDD6632F-5238-3149-BC93-E71E717506A0}" type="slidenum">
              <a:rPr lang="en-US" sz="1300"/>
              <a:pPr/>
              <a:t>30</a:t>
            </a:fld>
            <a:endParaRPr lang="en-US" sz="1300"/>
          </a:p>
        </p:txBody>
      </p:sp>
      <p:sp>
        <p:nvSpPr>
          <p:cNvPr id="20482" name="Rectangle 2"/>
          <p:cNvSpPr>
            <a:spLocks noGrp="1" noRot="1" noChangeAspect="1" noChangeArrowheads="1" noTextEdit="1"/>
          </p:cNvSpPr>
          <p:nvPr>
            <p:ph type="sldImg"/>
          </p:nvPr>
        </p:nvSpPr>
        <p:spPr>
          <a:ln/>
        </p:spPr>
      </p:sp>
      <p:sp>
        <p:nvSpPr>
          <p:cNvPr id="20483"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Lst>
        </p:spPr>
        <p:txBody>
          <a:bodyPr/>
          <a:lstStyle/>
          <a:p>
            <a:endParaRPr lang="en-US" dirty="0">
              <a:latin typeface="Times" charset="0"/>
              <a:ea typeface="ＭＳ Ｐゴシック" charset="0"/>
              <a:cs typeface="ＭＳ Ｐゴシック" charset="0"/>
            </a:endParaRPr>
          </a:p>
        </p:txBody>
      </p:sp>
    </p:spTree>
    <p:extLst>
      <p:ext uri="{BB962C8B-B14F-4D97-AF65-F5344CB8AC3E}">
        <p14:creationId xmlns:p14="http://schemas.microsoft.com/office/powerpoint/2010/main" val="6659020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8F0B7-8CAE-4DD0-96FE-1C78BDD75593}" type="slidenum">
              <a:rPr lang="en-US" smtClean="0"/>
              <a:t>31</a:t>
            </a:fld>
            <a:endParaRPr lang="en-US"/>
          </a:p>
        </p:txBody>
      </p:sp>
    </p:spTree>
    <p:extLst>
      <p:ext uri="{BB962C8B-B14F-4D97-AF65-F5344CB8AC3E}">
        <p14:creationId xmlns:p14="http://schemas.microsoft.com/office/powerpoint/2010/main" val="2347566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8F0B7-8CAE-4DD0-96FE-1C78BDD75593}" type="slidenum">
              <a:rPr lang="en-US" smtClean="0"/>
              <a:t>4</a:t>
            </a:fld>
            <a:endParaRPr lang="en-US"/>
          </a:p>
        </p:txBody>
      </p:sp>
    </p:spTree>
    <p:extLst>
      <p:ext uri="{BB962C8B-B14F-4D97-AF65-F5344CB8AC3E}">
        <p14:creationId xmlns:p14="http://schemas.microsoft.com/office/powerpoint/2010/main" val="18528703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8F0B7-8CAE-4DD0-96FE-1C78BDD75593}" type="slidenum">
              <a:rPr lang="en-US" smtClean="0"/>
              <a:t>5</a:t>
            </a:fld>
            <a:endParaRPr lang="en-US"/>
          </a:p>
        </p:txBody>
      </p:sp>
    </p:spTree>
    <p:extLst>
      <p:ext uri="{BB962C8B-B14F-4D97-AF65-F5344CB8AC3E}">
        <p14:creationId xmlns:p14="http://schemas.microsoft.com/office/powerpoint/2010/main" val="14935675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While typically you do</a:t>
            </a:r>
            <a:r>
              <a:rPr lang="en-US" baseline="0" dirty="0" smtClean="0"/>
              <a:t> some preliminary prototypes BEFORE writing out your style guide and making mock-ups. In this class, we’re flipping that, because of the way class time in person is scheduled. </a:t>
            </a:r>
            <a:endParaRPr lang="en-US" dirty="0"/>
          </a:p>
        </p:txBody>
      </p:sp>
      <p:sp>
        <p:nvSpPr>
          <p:cNvPr id="4" name="Slide Number Placeholder 3"/>
          <p:cNvSpPr>
            <a:spLocks noGrp="1"/>
          </p:cNvSpPr>
          <p:nvPr>
            <p:ph type="sldNum" sz="quarter" idx="10"/>
          </p:nvPr>
        </p:nvSpPr>
        <p:spPr/>
        <p:txBody>
          <a:bodyPr/>
          <a:lstStyle/>
          <a:p>
            <a:fld id="{2C18F0B7-8CAE-4DD0-96FE-1C78BDD75593}" type="slidenum">
              <a:rPr lang="en-US" smtClean="0"/>
              <a:t>6</a:t>
            </a:fld>
            <a:endParaRPr lang="en-US"/>
          </a:p>
        </p:txBody>
      </p:sp>
    </p:spTree>
    <p:extLst>
      <p:ext uri="{BB962C8B-B14F-4D97-AF65-F5344CB8AC3E}">
        <p14:creationId xmlns:p14="http://schemas.microsoft.com/office/powerpoint/2010/main" val="22057962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18F0B7-8CAE-4DD0-96FE-1C78BDD75593}" type="slidenum">
              <a:rPr lang="en-US" smtClean="0"/>
              <a:t>7</a:t>
            </a:fld>
            <a:endParaRPr lang="en-US"/>
          </a:p>
        </p:txBody>
      </p:sp>
    </p:spTree>
    <p:extLst>
      <p:ext uri="{BB962C8B-B14F-4D97-AF65-F5344CB8AC3E}">
        <p14:creationId xmlns:p14="http://schemas.microsoft.com/office/powerpoint/2010/main" val="15899346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8F0B7-8CAE-4DD0-96FE-1C78BDD75593}" type="slidenum">
              <a:rPr lang="en-US" smtClean="0"/>
              <a:t>8</a:t>
            </a:fld>
            <a:endParaRPr lang="en-US"/>
          </a:p>
        </p:txBody>
      </p:sp>
    </p:spTree>
    <p:extLst>
      <p:ext uri="{BB962C8B-B14F-4D97-AF65-F5344CB8AC3E}">
        <p14:creationId xmlns:p14="http://schemas.microsoft.com/office/powerpoint/2010/main" val="28734751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They</a:t>
            </a:r>
            <a:r>
              <a:rPr lang="en-US" baseline="0" dirty="0" smtClean="0"/>
              <a:t> should be done rapidly, </a:t>
            </a:r>
          </a:p>
          <a:p>
            <a:r>
              <a:rPr lang="en-US" baseline="0" dirty="0" smtClean="0"/>
              <a:t>They should serve as a means of capturing impressions or critical ideas “on the fly” or “in the moment”</a:t>
            </a:r>
          </a:p>
          <a:p>
            <a:endParaRPr lang="en-US" baseline="0" dirty="0" smtClean="0"/>
          </a:p>
          <a:p>
            <a:r>
              <a:rPr lang="en-US" baseline="0" dirty="0" smtClean="0"/>
              <a:t>When sketching you SHOULD: </a:t>
            </a:r>
          </a:p>
          <a:p>
            <a:pPr marL="171450" indent="-171450">
              <a:buFontTx/>
              <a:buChar char="-"/>
            </a:pPr>
            <a:r>
              <a:rPr lang="en-US" baseline="0" dirty="0" smtClean="0"/>
              <a:t>Sacrifice detail and fidelity to speed (similar to note taking)</a:t>
            </a:r>
          </a:p>
          <a:p>
            <a:pPr marL="171450" indent="-171450">
              <a:buFontTx/>
              <a:buChar char="-"/>
            </a:pPr>
            <a:r>
              <a:rPr lang="en-US" baseline="0" dirty="0" smtClean="0"/>
              <a:t>With practice you can sketch without even looking at what you’re doing</a:t>
            </a:r>
          </a:p>
          <a:p>
            <a:endParaRPr lang="en-US" dirty="0" smtClean="0"/>
          </a:p>
          <a:p>
            <a:r>
              <a:rPr lang="en-US" dirty="0" smtClean="0"/>
              <a:t>Sketches of this nature don’t have to be beautiful, nor do</a:t>
            </a:r>
            <a:r>
              <a:rPr lang="en-US" baseline="0" dirty="0" smtClean="0"/>
              <a:t> they need to be legible or meaningful to others. They just need to capture an idea in a visual that is sufficient to remind you of what the idea was, </a:t>
            </a:r>
            <a:endParaRPr lang="en-US" dirty="0"/>
          </a:p>
        </p:txBody>
      </p:sp>
      <p:sp>
        <p:nvSpPr>
          <p:cNvPr id="4" name="Slide Number Placeholder 3"/>
          <p:cNvSpPr>
            <a:spLocks noGrp="1"/>
          </p:cNvSpPr>
          <p:nvPr>
            <p:ph type="sldNum" sz="quarter" idx="10"/>
          </p:nvPr>
        </p:nvSpPr>
        <p:spPr/>
        <p:txBody>
          <a:bodyPr/>
          <a:lstStyle/>
          <a:p>
            <a:fld id="{2EC87974-3A27-4AB4-A6F0-26E8B16254F2}" type="slidenum">
              <a:rPr lang="en-US" smtClean="0"/>
              <a:t>9</a:t>
            </a:fld>
            <a:endParaRPr lang="en-US"/>
          </a:p>
        </p:txBody>
      </p:sp>
    </p:spTree>
    <p:extLst>
      <p:ext uri="{BB962C8B-B14F-4D97-AF65-F5344CB8AC3E}">
        <p14:creationId xmlns:p14="http://schemas.microsoft.com/office/powerpoint/2010/main" val="134274898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userDrawn="1"/>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b="1" spc="-50" baseline="0">
                <a:solidFill>
                  <a:schemeClr val="accent2"/>
                </a:solidFill>
                <a:effectLst>
                  <a:outerShdw blurRad="38100" dist="38100" dir="2700000" algn="tl">
                    <a:srgbClr val="000000">
                      <a:alpha val="43137"/>
                    </a:srgbClr>
                  </a:outerShdw>
                </a:effectLst>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575580" y="23257"/>
            <a:ext cx="1534602" cy="527519"/>
          </a:xfrm>
          <a:prstGeom prst="rect">
            <a:avLst/>
          </a:prstGeom>
        </p:spPr>
      </p:pic>
    </p:spTree>
    <p:extLst>
      <p:ext uri="{BB962C8B-B14F-4D97-AF65-F5344CB8AC3E}">
        <p14:creationId xmlns:p14="http://schemas.microsoft.com/office/powerpoint/2010/main" val="99135965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chemeClr val="accent2"/>
                </a:solidFill>
                <a:effectLst>
                  <a:outerShdw blurRad="38100" dist="38100" dir="2700000" algn="tl">
                    <a:srgbClr val="000000">
                      <a:alpha val="43137"/>
                    </a:srgbClr>
                  </a:outerShdw>
                </a:effectLst>
              </a:defRPr>
            </a:lvl1pPr>
          </a:lstStyle>
          <a:p>
            <a:r>
              <a:rPr lang="en-US" dirty="0"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97280" y="6459785"/>
            <a:ext cx="2472271" cy="365125"/>
          </a:xfrm>
          <a:prstGeom prst="rect">
            <a:avLst/>
          </a:prstGeom>
        </p:spPr>
        <p:txBody>
          <a:bodyPr/>
          <a:lstStyle/>
          <a:p>
            <a:fld id="{2F903BF0-A8E6-4C70-B9A2-610CC116285C}" type="datetimeFigureOut">
              <a:rPr lang="en-US" smtClean="0"/>
              <a:t>2/25/2017</a:t>
            </a:fld>
            <a:endParaRPr lang="en-US"/>
          </a:p>
        </p:txBody>
      </p:sp>
      <p:sp>
        <p:nvSpPr>
          <p:cNvPr id="5" name="Footer Placeholder 4"/>
          <p:cNvSpPr>
            <a:spLocks noGrp="1"/>
          </p:cNvSpPr>
          <p:nvPr>
            <p:ph type="ftr" sz="quarter" idx="11"/>
          </p:nvPr>
        </p:nvSpPr>
        <p:spPr>
          <a:xfrm>
            <a:off x="3686185" y="6459785"/>
            <a:ext cx="4822804"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FCED241F-5895-4573-9B58-88714FD186D5}" type="slidenum">
              <a:rPr lang="en-US" smtClean="0"/>
              <a:t>‹#›</a:t>
            </a:fld>
            <a:endParaRPr lang="en-US"/>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5400000">
            <a:off x="11050688" y="706300"/>
            <a:ext cx="1534602" cy="527519"/>
          </a:xfrm>
          <a:prstGeom prst="rect">
            <a:avLst/>
          </a:prstGeom>
        </p:spPr>
      </p:pic>
    </p:spTree>
    <p:extLst>
      <p:ext uri="{BB962C8B-B14F-4D97-AF65-F5344CB8AC3E}">
        <p14:creationId xmlns:p14="http://schemas.microsoft.com/office/powerpoint/2010/main" val="349721662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33" y="6398324"/>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5400000">
            <a:off x="11050688" y="706300"/>
            <a:ext cx="1534602" cy="527519"/>
          </a:xfrm>
          <a:prstGeom prst="rect">
            <a:avLst/>
          </a:prstGeom>
        </p:spPr>
      </p:pic>
    </p:spTree>
    <p:extLst>
      <p:ext uri="{BB962C8B-B14F-4D97-AF65-F5344CB8AC3E}">
        <p14:creationId xmlns:p14="http://schemas.microsoft.com/office/powerpoint/2010/main" val="3859163121"/>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2 Pictures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7406" y="2571750"/>
            <a:ext cx="8242148"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508126" y="3733801"/>
            <a:ext cx="8239421"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2" name="Picture Placeholder 12"/>
          <p:cNvSpPr>
            <a:spLocks noGrp="1"/>
          </p:cNvSpPr>
          <p:nvPr>
            <p:ph type="pic" sz="quarter" idx="13"/>
          </p:nvPr>
        </p:nvSpPr>
        <p:spPr>
          <a:xfrm>
            <a:off x="9069917" y="2374940"/>
            <a:ext cx="2743200" cy="2039112"/>
          </a:xfrm>
        </p:spPr>
        <p:txBody>
          <a:bodyPr/>
          <a:lstStyle>
            <a:lvl1pPr>
              <a:buNone/>
              <a:defRPr/>
            </a:lvl1pPr>
          </a:lstStyle>
          <a:p>
            <a:r>
              <a:rPr lang="en-US" smtClean="0"/>
              <a:t>Drag picture to placeholder or click icon to add</a:t>
            </a:r>
            <a:endParaRPr/>
          </a:p>
        </p:txBody>
      </p:sp>
      <p:sp>
        <p:nvSpPr>
          <p:cNvPr id="13" name="Picture Placeholder 12"/>
          <p:cNvSpPr>
            <a:spLocks noGrp="1"/>
          </p:cNvSpPr>
          <p:nvPr>
            <p:ph type="pic" sz="quarter" idx="14"/>
          </p:nvPr>
        </p:nvSpPr>
        <p:spPr>
          <a:xfrm>
            <a:off x="9069917" y="4535424"/>
            <a:ext cx="2743200" cy="2039112"/>
          </a:xfrm>
        </p:spPr>
        <p:txBody>
          <a:bodyPr/>
          <a:lstStyle>
            <a:lvl1pPr>
              <a:buNone/>
              <a:defRPr/>
            </a:lvl1pPr>
          </a:lstStyle>
          <a:p>
            <a:r>
              <a:rPr lang="en-US" smtClean="0"/>
              <a:t>Drag picture to placeholder or click icon to add</a:t>
            </a:r>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568908" y="86997"/>
            <a:ext cx="1534602" cy="527519"/>
          </a:xfrm>
          <a:prstGeom prst="rect">
            <a:avLst/>
          </a:prstGeom>
        </p:spPr>
      </p:pic>
    </p:spTree>
    <p:extLst>
      <p:ext uri="{BB962C8B-B14F-4D97-AF65-F5344CB8AC3E}">
        <p14:creationId xmlns:p14="http://schemas.microsoft.com/office/powerpoint/2010/main" val="1378980654"/>
      </p:ext>
    </p:extLst>
  </p:cSld>
  <p:clrMapOvr>
    <a:masterClrMapping/>
  </p:clrMapOvr>
  <p:timing>
    <p:tnLst>
      <p:par>
        <p:cTn id="1" dur="indefinite" restart="never" nodeType="tmRoot"/>
      </p:par>
    </p:tnLst>
  </p:timing>
  <p:hf hdr="0" ftr="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chemeClr val="accent2"/>
                </a:solidFill>
                <a:effectLst>
                  <a:outerShdw blurRad="38100" dist="38100" dir="2700000" algn="tl">
                    <a:srgbClr val="000000">
                      <a:alpha val="43137"/>
                    </a:srgbClr>
                  </a:outerShdw>
                </a:effectLst>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575580" y="23257"/>
            <a:ext cx="1534602" cy="527519"/>
          </a:xfrm>
          <a:prstGeom prst="rect">
            <a:avLst/>
          </a:prstGeom>
        </p:spPr>
      </p:pic>
    </p:spTree>
    <p:extLst>
      <p:ext uri="{BB962C8B-B14F-4D97-AF65-F5344CB8AC3E}">
        <p14:creationId xmlns:p14="http://schemas.microsoft.com/office/powerpoint/2010/main" val="1468308776"/>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1">
                <a:solidFill>
                  <a:schemeClr val="accent2"/>
                </a:solidFill>
                <a:effectLst>
                  <a:outerShdw blurRad="38100" dist="38100" dir="2700000" algn="tl">
                    <a:srgbClr val="000000">
                      <a:alpha val="43137"/>
                    </a:srgbClr>
                  </a:outerShdw>
                </a:effectLst>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5997156"/>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lvl1pPr>
              <a:defRPr b="1">
                <a:solidFill>
                  <a:schemeClr val="accent2"/>
                </a:solidFill>
                <a:effectLst>
                  <a:outerShdw blurRad="38100" dist="38100" dir="2700000" algn="tl">
                    <a:srgbClr val="000000">
                      <a:alpha val="43137"/>
                    </a:srgbClr>
                  </a:outerShdw>
                </a:effectLst>
              </a:defRPr>
            </a:lvl1pPr>
          </a:lstStyle>
          <a:p>
            <a:r>
              <a:rPr lang="en-US" dirty="0" smtClean="0"/>
              <a:t>Click to edit Master title style</a:t>
            </a:r>
            <a:endParaRPr lang="en-US" dirty="0"/>
          </a:p>
        </p:txBody>
      </p:sp>
      <p:sp>
        <p:nvSpPr>
          <p:cNvPr id="3" name="Content Placeholder 2"/>
          <p:cNvSpPr>
            <a:spLocks noGrp="1"/>
          </p:cNvSpPr>
          <p:nvPr>
            <p:ph sz="half" idx="1"/>
          </p:nvPr>
        </p:nvSpPr>
        <p:spPr>
          <a:xfrm>
            <a:off x="998955" y="1845735"/>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575580" y="23257"/>
            <a:ext cx="1534602" cy="527519"/>
          </a:xfrm>
          <a:prstGeom prst="rect">
            <a:avLst/>
          </a:prstGeom>
        </p:spPr>
      </p:pic>
    </p:spTree>
    <p:extLst>
      <p:ext uri="{BB962C8B-B14F-4D97-AF65-F5344CB8AC3E}">
        <p14:creationId xmlns:p14="http://schemas.microsoft.com/office/powerpoint/2010/main" val="31030670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lvl1pPr>
              <a:defRPr b="1">
                <a:solidFill>
                  <a:schemeClr val="accent2"/>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accent6">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lang="en-US" sz="2000" b="0" kern="1200" cap="all" baseline="0" dirty="0" smtClean="0">
                <a:solidFill>
                  <a:schemeClr val="accent6">
                    <a:lumMod val="50000"/>
                  </a:schemeClr>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pPr>
            <a:r>
              <a:rPr lang="en-US" dirty="0" smtClean="0"/>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575580" y="23257"/>
            <a:ext cx="1534602" cy="527519"/>
          </a:xfrm>
          <a:prstGeom prst="rect">
            <a:avLst/>
          </a:prstGeom>
        </p:spPr>
      </p:pic>
    </p:spTree>
    <p:extLst>
      <p:ext uri="{BB962C8B-B14F-4D97-AF65-F5344CB8AC3E}">
        <p14:creationId xmlns:p14="http://schemas.microsoft.com/office/powerpoint/2010/main" val="363277276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chemeClr val="accent2"/>
                </a:solidFill>
                <a:effectLst>
                  <a:outerShdw blurRad="38100" dist="38100" dir="2700000" algn="tl">
                    <a:srgbClr val="000000">
                      <a:alpha val="43137"/>
                    </a:srgbClr>
                  </a:outerShdw>
                </a:effectLst>
              </a:defRPr>
            </a:lvl1pPr>
          </a:lstStyle>
          <a:p>
            <a:r>
              <a:rPr lang="en-US" dirty="0" smtClean="0"/>
              <a:t>Click to edit Master title style</a:t>
            </a:r>
            <a:endParaRPr lang="en-US" dirty="0"/>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575580" y="23257"/>
            <a:ext cx="1534602" cy="527519"/>
          </a:xfrm>
          <a:prstGeom prst="rect">
            <a:avLst/>
          </a:prstGeom>
        </p:spPr>
      </p:pic>
    </p:spTree>
    <p:extLst>
      <p:ext uri="{BB962C8B-B14F-4D97-AF65-F5344CB8AC3E}">
        <p14:creationId xmlns:p14="http://schemas.microsoft.com/office/powerpoint/2010/main" val="4207618943"/>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userDrawn="1"/>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575580" y="23257"/>
            <a:ext cx="1534602" cy="527519"/>
          </a:xfrm>
          <a:prstGeom prst="rect">
            <a:avLst/>
          </a:prstGeom>
        </p:spPr>
      </p:pic>
    </p:spTree>
    <p:extLst>
      <p:ext uri="{BB962C8B-B14F-4D97-AF65-F5344CB8AC3E}">
        <p14:creationId xmlns:p14="http://schemas.microsoft.com/office/powerpoint/2010/main" val="927072120"/>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userDrawn="1"/>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57398" y="6330481"/>
            <a:ext cx="1534602" cy="527519"/>
          </a:xfrm>
          <a:prstGeom prst="rect">
            <a:avLst/>
          </a:prstGeom>
        </p:spPr>
      </p:pic>
    </p:spTree>
    <p:extLst>
      <p:ext uri="{BB962C8B-B14F-4D97-AF65-F5344CB8AC3E}">
        <p14:creationId xmlns:p14="http://schemas.microsoft.com/office/powerpoint/2010/main" val="3155804517"/>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userDrawn="1"/>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Tree>
    <p:extLst>
      <p:ext uri="{BB962C8B-B14F-4D97-AF65-F5344CB8AC3E}">
        <p14:creationId xmlns:p14="http://schemas.microsoft.com/office/powerpoint/2010/main" val="1722293341"/>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6530423"/>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83" r:id="rId4"/>
    <p:sldLayoutId id="2147483784" r:id="rId5"/>
    <p:sldLayoutId id="2147483785" r:id="rId6"/>
    <p:sldLayoutId id="2147483786" r:id="rId7"/>
    <p:sldLayoutId id="2147483787" r:id="rId8"/>
    <p:sldLayoutId id="2147483788" r:id="rId9"/>
    <p:sldLayoutId id="2147483789" r:id="rId10"/>
    <p:sldLayoutId id="2147483790" r:id="rId11"/>
    <p:sldLayoutId id="2147483792" r:id="rId12"/>
  </p:sldLayoutIdLst>
  <p:timing>
    <p:tnLst>
      <p:par>
        <p:cTn id="1" dur="indefinite" restart="never" nodeType="tmRoot"/>
      </p:par>
    </p:tnLst>
  </p:timing>
  <p:txStyles>
    <p:titleStyle>
      <a:lvl1pPr algn="l" defTabSz="914400" rtl="0" eaLnBrk="1" latinLnBrk="0" hangingPunct="1">
        <a:lnSpc>
          <a:spcPct val="85000"/>
        </a:lnSpc>
        <a:spcBef>
          <a:spcPct val="0"/>
        </a:spcBef>
        <a:buNone/>
        <a:defRPr sz="4800" b="1" kern="1200" spc="-50" baseline="0">
          <a:solidFill>
            <a:schemeClr val="accent2"/>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diagramColors" Target="../diagrams/colors1.xml"/><Relationship Id="rId11" Type="http://schemas.microsoft.com/office/2007/relationships/hdphoto" Target="../media/hdphoto4.wdp"/><Relationship Id="rId5" Type="http://schemas.openxmlformats.org/officeDocument/2006/relationships/diagramQuickStyle" Target="../diagrams/quickStyle1.xml"/><Relationship Id="rId10" Type="http://schemas.openxmlformats.org/officeDocument/2006/relationships/image" Target="../media/image19.png"/><Relationship Id="rId4" Type="http://schemas.openxmlformats.org/officeDocument/2006/relationships/diagramLayout" Target="../diagrams/layout1.xml"/><Relationship Id="rId9" Type="http://schemas.microsoft.com/office/2007/relationships/hdphoto" Target="../media/hdphoto3.wdp"/></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9.xml"/><Relationship Id="rId4" Type="http://schemas.microsoft.com/office/2007/relationships/hdphoto" Target="../media/hdphoto5.wdp"/></Relationships>
</file>

<file path=ppt/slides/_rels/slide2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6.xml"/><Relationship Id="rId1" Type="http://schemas.openxmlformats.org/officeDocument/2006/relationships/slideLayout" Target="../slideLayouts/slideLayout3.xml"/><Relationship Id="rId5" Type="http://schemas.openxmlformats.org/officeDocument/2006/relationships/image" Target="../media/image2.png"/><Relationship Id="rId4" Type="http://schemas.microsoft.com/office/2007/relationships/hdphoto" Target="../media/hdphoto6.wdp"/></Relationships>
</file>

<file path=ppt/slides/_rels/slide27.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7.xml"/><Relationship Id="rId1" Type="http://schemas.openxmlformats.org/officeDocument/2006/relationships/slideLayout" Target="../slideLayouts/slideLayout8.xml"/><Relationship Id="rId5" Type="http://schemas.microsoft.com/office/2007/relationships/hdphoto" Target="../media/hdphoto7.wdp"/><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5.jpg"/><Relationship Id="rId7" Type="http://schemas.microsoft.com/office/2007/relationships/hdphoto" Target="../media/hdphoto2.wdp"/><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7.png"/><Relationship Id="rId5" Type="http://schemas.microsoft.com/office/2007/relationships/hdphoto" Target="../media/hdphoto1.wdp"/><Relationship Id="rId4" Type="http://schemas.openxmlformats.org/officeDocument/2006/relationships/image" Target="../media/image6.png"/><Relationship Id="rId9" Type="http://schemas.openxmlformats.org/officeDocument/2006/relationships/image" Target="../media/image9.jpe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Design Sprint #2 Kickoff</a:t>
            </a:r>
            <a:endParaRPr lang="en-US" dirty="0"/>
          </a:p>
        </p:txBody>
      </p:sp>
      <p:sp>
        <p:nvSpPr>
          <p:cNvPr id="3" name="Subtitle 2"/>
          <p:cNvSpPr>
            <a:spLocks noGrp="1"/>
          </p:cNvSpPr>
          <p:nvPr>
            <p:ph type="subTitle" idx="1"/>
          </p:nvPr>
        </p:nvSpPr>
        <p:spPr/>
        <p:txBody>
          <a:bodyPr/>
          <a:lstStyle/>
          <a:p>
            <a:pPr algn="ctr"/>
            <a:r>
              <a:rPr lang="en-US" b="1" dirty="0" smtClean="0">
                <a:solidFill>
                  <a:schemeClr val="accent3">
                    <a:lumMod val="50000"/>
                  </a:schemeClr>
                </a:solidFill>
              </a:rPr>
              <a:t>ISEM 502 – User Centered Design</a:t>
            </a:r>
          </a:p>
          <a:p>
            <a:pPr algn="ctr"/>
            <a:r>
              <a:rPr lang="en-US" b="1" dirty="0" smtClean="0">
                <a:solidFill>
                  <a:schemeClr val="accent3">
                    <a:lumMod val="50000"/>
                  </a:schemeClr>
                </a:solidFill>
              </a:rPr>
              <a:t>February </a:t>
            </a:r>
            <a:r>
              <a:rPr lang="en-US" b="1" dirty="0" smtClean="0">
                <a:solidFill>
                  <a:schemeClr val="accent3">
                    <a:lumMod val="50000"/>
                  </a:schemeClr>
                </a:solidFill>
              </a:rPr>
              <a:t>25, </a:t>
            </a:r>
            <a:r>
              <a:rPr lang="en-US" b="1" dirty="0">
                <a:solidFill>
                  <a:schemeClr val="accent3">
                    <a:lumMod val="50000"/>
                  </a:schemeClr>
                </a:solidFill>
              </a:rPr>
              <a:t>2017 </a:t>
            </a:r>
            <a:r>
              <a:rPr lang="en-US" b="1" dirty="0" smtClean="0">
                <a:solidFill>
                  <a:schemeClr val="accent3">
                    <a:lumMod val="50000"/>
                  </a:schemeClr>
                </a:solidFill>
              </a:rPr>
              <a:t>– In-person session</a:t>
            </a:r>
            <a:endParaRPr lang="en-US" dirty="0"/>
          </a:p>
        </p:txBody>
      </p:sp>
      <p:pic>
        <p:nvPicPr>
          <p:cNvPr id="4" name="Content Placeholder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5949343"/>
            <a:ext cx="12192000" cy="381138"/>
          </a:xfrm>
          <a:prstGeom prst="rect">
            <a:avLst/>
          </a:prstGeom>
        </p:spPr>
      </p:pic>
    </p:spTree>
    <p:extLst>
      <p:ext uri="{BB962C8B-B14F-4D97-AF65-F5344CB8AC3E}">
        <p14:creationId xmlns:p14="http://schemas.microsoft.com/office/powerpoint/2010/main" val="338199412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Group Project Problem Statement Review </a:t>
            </a:r>
            <a:r>
              <a:rPr lang="en-US" sz="3200" dirty="0" smtClean="0">
                <a:effectLst/>
              </a:rPr>
              <a:t>(5 </a:t>
            </a:r>
            <a:r>
              <a:rPr lang="en-US" sz="3200" dirty="0" err="1" smtClean="0">
                <a:effectLst/>
              </a:rPr>
              <a:t>mins</a:t>
            </a:r>
            <a:r>
              <a:rPr lang="en-US" sz="3200" dirty="0" smtClean="0">
                <a:effectLst/>
              </a:rPr>
              <a:t>)</a:t>
            </a:r>
            <a:endParaRPr lang="en-US" sz="3200" dirty="0">
              <a:effectLst/>
            </a:endParaRPr>
          </a:p>
        </p:txBody>
      </p:sp>
      <p:sp>
        <p:nvSpPr>
          <p:cNvPr id="3" name="Content Placeholder 2"/>
          <p:cNvSpPr>
            <a:spLocks noGrp="1"/>
          </p:cNvSpPr>
          <p:nvPr>
            <p:ph idx="1"/>
          </p:nvPr>
        </p:nvSpPr>
        <p:spPr/>
        <p:txBody>
          <a:bodyPr>
            <a:normAutofit/>
          </a:bodyPr>
          <a:lstStyle/>
          <a:p>
            <a:pPr>
              <a:buFont typeface="Wingdings" panose="05000000000000000000" pitchFamily="2" charset="2"/>
              <a:buChar char="§"/>
            </a:pPr>
            <a:r>
              <a:rPr lang="en-US" sz="2400" dirty="0" smtClean="0"/>
              <a:t>Looking over Sprint #1 report, the Seven2 outcomes, and the personas. </a:t>
            </a:r>
          </a:p>
          <a:p>
            <a:pPr>
              <a:buFont typeface="Wingdings" panose="05000000000000000000" pitchFamily="2" charset="2"/>
              <a:buChar char="§"/>
            </a:pPr>
            <a:r>
              <a:rPr lang="en-US" sz="2400" dirty="0" smtClean="0"/>
              <a:t>As a group, given what you now know, (and given the feedback you got from </a:t>
            </a:r>
            <a:br>
              <a:rPr lang="en-US" sz="2400" dirty="0" smtClean="0"/>
            </a:br>
            <a:r>
              <a:rPr lang="en-US" sz="2400" dirty="0" smtClean="0"/>
              <a:t>Dr. T), consider whether or not your original problem statement made sense from a user perspective. </a:t>
            </a:r>
          </a:p>
          <a:p>
            <a:endParaRPr lang="en-US" sz="2400" dirty="0"/>
          </a:p>
          <a:p>
            <a:pPr lvl="1">
              <a:buFont typeface="Wingdings" panose="05000000000000000000" pitchFamily="2" charset="2"/>
              <a:buChar char="Ø"/>
            </a:pPr>
            <a:r>
              <a:rPr lang="en-US" sz="2000" dirty="0" smtClean="0"/>
              <a:t>IF NOT:  Work with the group to revise the wording of the problem statement, and write out the revised statement on a large format sticky sheet of paper. Affix this to the wall. </a:t>
            </a:r>
            <a:br>
              <a:rPr lang="en-US" sz="2000" dirty="0" smtClean="0"/>
            </a:br>
            <a:endParaRPr lang="en-US" sz="2000" dirty="0" smtClean="0"/>
          </a:p>
          <a:p>
            <a:pPr lvl="1">
              <a:buFont typeface="Wingdings" panose="05000000000000000000" pitchFamily="2" charset="2"/>
              <a:buChar char="Ø"/>
            </a:pPr>
            <a:r>
              <a:rPr lang="en-US" sz="2000" dirty="0" smtClean="0"/>
              <a:t>IF SO:   Write out the problem statement on a large format sticky sheet of paper.  Affix this to the wall. </a:t>
            </a:r>
            <a:endParaRPr lang="en-US" sz="2000" dirty="0"/>
          </a:p>
        </p:txBody>
      </p:sp>
    </p:spTree>
    <p:extLst>
      <p:ext uri="{BB962C8B-B14F-4D97-AF65-F5344CB8AC3E}">
        <p14:creationId xmlns:p14="http://schemas.microsoft.com/office/powerpoint/2010/main" val="205723124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pPr algn="ctr"/>
            <a:r>
              <a:rPr lang="en-US" dirty="0" smtClean="0"/>
              <a:t>INTER(ACTION) STORYBOARDING: </a:t>
            </a:r>
            <a:br>
              <a:rPr lang="en-US" dirty="0" smtClean="0"/>
            </a:br>
            <a:r>
              <a:rPr lang="en-US" sz="5400" cap="all" dirty="0" smtClean="0">
                <a:solidFill>
                  <a:schemeClr val="accent4"/>
                </a:solidFill>
              </a:rPr>
              <a:t>Daily Cuisine</a:t>
            </a:r>
            <a:endParaRPr lang="en-US" sz="5400" cap="all" dirty="0">
              <a:solidFill>
                <a:schemeClr val="accent4"/>
              </a:solidFill>
            </a:endParaRPr>
          </a:p>
        </p:txBody>
      </p:sp>
      <p:sp>
        <p:nvSpPr>
          <p:cNvPr id="6" name="Content Placeholder 5"/>
          <p:cNvSpPr>
            <a:spLocks noGrp="1"/>
          </p:cNvSpPr>
          <p:nvPr>
            <p:ph sz="half" idx="1"/>
          </p:nvPr>
        </p:nvSpPr>
        <p:spPr>
          <a:xfrm>
            <a:off x="1142999" y="1874520"/>
            <a:ext cx="10012681" cy="520505"/>
          </a:xfrm>
        </p:spPr>
        <p:txBody>
          <a:bodyPr>
            <a:noAutofit/>
          </a:bodyPr>
          <a:lstStyle/>
          <a:p>
            <a:pPr algn="ctr"/>
            <a:r>
              <a:rPr lang="en-US" sz="2400" b="1" dirty="0" smtClean="0"/>
              <a:t>Using your powers of user-focused design…</a:t>
            </a:r>
            <a:endParaRPr lang="en-US" sz="2400" b="1" dirty="0"/>
          </a:p>
        </p:txBody>
      </p:sp>
      <p:pic>
        <p:nvPicPr>
          <p:cNvPr id="10" name="Content Placeholder 9" descr="process was named after the inventor henry bessemer the process ..."/>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3792428" y="2532185"/>
            <a:ext cx="4607145" cy="2932490"/>
          </a:xfrm>
        </p:spPr>
      </p:pic>
      <p:sp>
        <p:nvSpPr>
          <p:cNvPr id="7" name="Content Placeholder 5"/>
          <p:cNvSpPr txBox="1">
            <a:spLocks/>
          </p:cNvSpPr>
          <p:nvPr/>
        </p:nvSpPr>
        <p:spPr>
          <a:xfrm>
            <a:off x="0" y="5464675"/>
            <a:ext cx="12192000" cy="520505"/>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ctr"/>
            <a:r>
              <a:rPr lang="en-US" sz="2400" b="1" dirty="0" smtClean="0"/>
              <a:t>Sketch a one page visual narrative that analyzes and explains an everyday culinary task*.</a:t>
            </a:r>
            <a:endParaRPr lang="en-US" sz="2400" b="1" dirty="0"/>
          </a:p>
        </p:txBody>
      </p:sp>
      <p:sp>
        <p:nvSpPr>
          <p:cNvPr id="8" name="Content Placeholder 5"/>
          <p:cNvSpPr txBox="1">
            <a:spLocks/>
          </p:cNvSpPr>
          <p:nvPr/>
        </p:nvSpPr>
        <p:spPr>
          <a:xfrm>
            <a:off x="53339" y="6382592"/>
            <a:ext cx="12192000" cy="520505"/>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ctr"/>
            <a:r>
              <a:rPr lang="en-US" sz="2400" i="1" dirty="0">
                <a:solidFill>
                  <a:schemeClr val="accent4">
                    <a:lumMod val="20000"/>
                    <a:lumOff val="80000"/>
                  </a:schemeClr>
                </a:solidFill>
              </a:rPr>
              <a:t>*</a:t>
            </a:r>
            <a:r>
              <a:rPr lang="en-US" sz="2400" i="1" dirty="0" smtClean="0">
                <a:solidFill>
                  <a:schemeClr val="accent4">
                    <a:lumMod val="20000"/>
                    <a:lumOff val="80000"/>
                  </a:schemeClr>
                </a:solidFill>
              </a:rPr>
              <a:t>Based on task you drew from the action deck ** No Erasing allowed!</a:t>
            </a:r>
            <a:endParaRPr lang="en-US" sz="2400" i="1" dirty="0">
              <a:solidFill>
                <a:schemeClr val="accent4">
                  <a:lumMod val="20000"/>
                  <a:lumOff val="80000"/>
                </a:schemeClr>
              </a:solidFill>
            </a:endParaRPr>
          </a:p>
        </p:txBody>
      </p:sp>
    </p:spTree>
    <p:extLst>
      <p:ext uri="{BB962C8B-B14F-4D97-AF65-F5344CB8AC3E}">
        <p14:creationId xmlns:p14="http://schemas.microsoft.com/office/powerpoint/2010/main" val="217406162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idx="1"/>
          </p:nvPr>
        </p:nvPicPr>
        <p:blipFill>
          <a:blip r:embed="rId3">
            <a:extLst>
              <a:ext uri="{28A0092B-C50C-407E-A947-70E740481C1C}">
                <a14:useLocalDpi xmlns:a14="http://schemas.microsoft.com/office/drawing/2010/main" val="0"/>
              </a:ext>
            </a:extLst>
          </a:blip>
          <a:srcRect t="17750" b="17750"/>
          <a:stretch>
            <a:fillRect/>
          </a:stretch>
        </p:blipFill>
        <p:spPr/>
      </p:pic>
    </p:spTree>
    <p:extLst>
      <p:ext uri="{BB962C8B-B14F-4D97-AF65-F5344CB8AC3E}">
        <p14:creationId xmlns:p14="http://schemas.microsoft.com/office/powerpoint/2010/main" val="15905980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a:xfrm>
            <a:off x="196948" y="941832"/>
            <a:ext cx="10058400" cy="3566160"/>
          </a:xfrm>
        </p:spPr>
        <p:txBody>
          <a:bodyPr>
            <a:normAutofit/>
          </a:bodyPr>
          <a:lstStyle/>
          <a:p>
            <a:r>
              <a:rPr lang="en-US" sz="8800" dirty="0" smtClean="0">
                <a:solidFill>
                  <a:schemeClr val="accent6">
                    <a:lumMod val="20000"/>
                    <a:lumOff val="80000"/>
                  </a:schemeClr>
                </a:solidFill>
              </a:rPr>
              <a:t>DIVERGE</a:t>
            </a:r>
            <a:endParaRPr lang="en-US" sz="8800" dirty="0">
              <a:solidFill>
                <a:schemeClr val="accent6">
                  <a:lumMod val="20000"/>
                  <a:lumOff val="80000"/>
                </a:schemeClr>
              </a:solidFill>
            </a:endParaRPr>
          </a:p>
        </p:txBody>
      </p:sp>
      <p:sp>
        <p:nvSpPr>
          <p:cNvPr id="8" name="Text Placeholder 7"/>
          <p:cNvSpPr>
            <a:spLocks noGrp="1"/>
          </p:cNvSpPr>
          <p:nvPr>
            <p:ph type="body" idx="1"/>
          </p:nvPr>
        </p:nvSpPr>
        <p:spPr>
          <a:xfrm>
            <a:off x="196948" y="4636008"/>
            <a:ext cx="10058400" cy="1143000"/>
          </a:xfrm>
        </p:spPr>
        <p:txBody>
          <a:bodyPr/>
          <a:lstStyle/>
          <a:p>
            <a:r>
              <a:rPr lang="en-US" dirty="0" smtClean="0">
                <a:solidFill>
                  <a:schemeClr val="bg1">
                    <a:lumMod val="95000"/>
                  </a:schemeClr>
                </a:solidFill>
              </a:rPr>
              <a:t>SOLUTION GENERATION</a:t>
            </a:r>
          </a:p>
          <a:p>
            <a:r>
              <a:rPr lang="en-US" dirty="0" smtClean="0">
                <a:solidFill>
                  <a:schemeClr val="bg1">
                    <a:lumMod val="95000"/>
                  </a:schemeClr>
                </a:solidFill>
              </a:rPr>
              <a:t>(80 minutes)</a:t>
            </a:r>
            <a:endParaRPr lang="en-US" dirty="0">
              <a:solidFill>
                <a:schemeClr val="bg1">
                  <a:lumMod val="95000"/>
                </a:schemeClr>
              </a:solidFill>
            </a:endParaRPr>
          </a:p>
        </p:txBody>
      </p:sp>
      <p:pic>
        <p:nvPicPr>
          <p:cNvPr id="6" name="Content Placeholder 5" descr="Creando un videojuego para Android (Parte II): ¡Brainstorming!"/>
          <p:cNvPicPr>
            <a:picLocks noChangeAspect="1"/>
          </p:cNvPicPr>
          <p:nvPr/>
        </p:nvPicPr>
        <p:blipFill>
          <a:blip r:embed="rId3">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5824025" y="-2299"/>
            <a:ext cx="6367975" cy="636089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6530839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b="1" dirty="0" smtClean="0">
                <a:effectLst>
                  <a:outerShdw blurRad="38100" dist="38100" dir="2700000" algn="tl">
                    <a:srgbClr val="000000">
                      <a:alpha val="43137"/>
                    </a:srgbClr>
                  </a:outerShdw>
                </a:effectLst>
              </a:rPr>
              <a:t>Scribble Sketching</a:t>
            </a:r>
            <a:endParaRPr lang="en-US" b="1" dirty="0">
              <a:effectLst>
                <a:outerShdw blurRad="38100" dist="38100" dir="2700000" algn="tl">
                  <a:srgbClr val="000000">
                    <a:alpha val="43137"/>
                  </a:srgbClr>
                </a:outerShdw>
              </a:effectLst>
            </a:endParaRPr>
          </a:p>
        </p:txBody>
      </p:sp>
      <p:sp>
        <p:nvSpPr>
          <p:cNvPr id="6" name="Content Placeholder 5"/>
          <p:cNvSpPr>
            <a:spLocks noGrp="1"/>
          </p:cNvSpPr>
          <p:nvPr>
            <p:ph idx="1"/>
          </p:nvPr>
        </p:nvSpPr>
        <p:spPr/>
        <p:txBody>
          <a:bodyPr>
            <a:normAutofit/>
          </a:bodyPr>
          <a:lstStyle/>
          <a:p>
            <a:pPr marL="45720" indent="0">
              <a:buNone/>
            </a:pPr>
            <a:r>
              <a:rPr lang="en-US" sz="3200" dirty="0" smtClean="0"/>
              <a:t>Practice and repetition help you develop a ‘critical eye’…</a:t>
            </a:r>
          </a:p>
          <a:p>
            <a:r>
              <a:rPr lang="en-US" sz="3200" b="1" i="1" dirty="0" smtClean="0"/>
              <a:t>Practice</a:t>
            </a:r>
            <a:r>
              <a:rPr lang="en-US" sz="3200" dirty="0" smtClean="0"/>
              <a:t>: You learn to pull out the essential idea from what you are thinking, seeing, or doing</a:t>
            </a:r>
          </a:p>
          <a:p>
            <a:r>
              <a:rPr lang="en-US" sz="3200" b="1" i="1" dirty="0" smtClean="0"/>
              <a:t>Repetition</a:t>
            </a:r>
            <a:r>
              <a:rPr lang="en-US" sz="3200" dirty="0" smtClean="0"/>
              <a:t>: Helps develop scribble sketching into a habit</a:t>
            </a:r>
          </a:p>
        </p:txBody>
      </p:sp>
    </p:spTree>
    <p:extLst>
      <p:ext uri="{BB962C8B-B14F-4D97-AF65-F5344CB8AC3E}">
        <p14:creationId xmlns:p14="http://schemas.microsoft.com/office/powerpoint/2010/main" val="391336114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sz="6600" dirty="0" smtClean="0"/>
              <a:t>Job Stories</a:t>
            </a:r>
            <a:r>
              <a:rPr lang="en-US" dirty="0" smtClean="0"/>
              <a:t/>
            </a:r>
            <a:br>
              <a:rPr lang="en-US" dirty="0" smtClean="0"/>
            </a:br>
            <a:r>
              <a:rPr lang="en-US" sz="3600" dirty="0" smtClean="0"/>
              <a:t>(30 </a:t>
            </a:r>
            <a:r>
              <a:rPr lang="en-US" sz="3600" dirty="0" err="1" smtClean="0"/>
              <a:t>mins</a:t>
            </a:r>
            <a:r>
              <a:rPr lang="en-US" sz="3600" dirty="0" smtClean="0"/>
              <a:t>)</a:t>
            </a:r>
            <a:endParaRPr lang="en-US" dirty="0"/>
          </a:p>
        </p:txBody>
      </p:sp>
      <p:sp>
        <p:nvSpPr>
          <p:cNvPr id="5" name="Content Placeholder 4"/>
          <p:cNvSpPr>
            <a:spLocks noGrp="1"/>
          </p:cNvSpPr>
          <p:nvPr>
            <p:ph idx="1"/>
          </p:nvPr>
        </p:nvSpPr>
        <p:spPr/>
        <p:txBody>
          <a:bodyPr>
            <a:noAutofit/>
          </a:bodyPr>
          <a:lstStyle/>
          <a:p>
            <a:pPr marL="457200" indent="-457200">
              <a:buFont typeface="+mj-lt"/>
              <a:buAutoNum type="arabicPeriod"/>
            </a:pPr>
            <a:r>
              <a:rPr lang="en-US" sz="2400" dirty="0" smtClean="0"/>
              <a:t>Start with the high-level task or job the user is attempting to accomplish</a:t>
            </a:r>
          </a:p>
          <a:p>
            <a:pPr marL="457200" indent="-457200">
              <a:buFont typeface="+mj-lt"/>
              <a:buAutoNum type="arabicPeriod"/>
            </a:pPr>
            <a:r>
              <a:rPr lang="en-US" sz="2400" dirty="0" smtClean="0"/>
              <a:t>Break that job down into smaller tasks, or smaller jobs. </a:t>
            </a:r>
          </a:p>
          <a:p>
            <a:pPr marL="457200" indent="-457200">
              <a:buFont typeface="+mj-lt"/>
              <a:buAutoNum type="arabicPeriod"/>
            </a:pPr>
            <a:r>
              <a:rPr lang="en-US" sz="2400" dirty="0" smtClean="0"/>
              <a:t>For these smaller jobs discuss how users solve the problem now. Craft one or more job stories that investigate the causality, anxieties, and motivations of what they do now. </a:t>
            </a:r>
          </a:p>
          <a:p>
            <a:pPr marL="932688" lvl="2" indent="-457200">
              <a:buFont typeface="+mj-lt"/>
              <a:buAutoNum type="arabicPeriod"/>
            </a:pPr>
            <a:r>
              <a:rPr lang="en-US" sz="2400" dirty="0" smtClean="0"/>
              <a:t>On a large sticky note, write:  When _________, PERSONA wants to _________, so that _____________</a:t>
            </a:r>
          </a:p>
          <a:p>
            <a:pPr marL="932688" lvl="2" indent="-457200">
              <a:buFont typeface="+mj-lt"/>
              <a:buAutoNum type="arabicPeriod"/>
            </a:pPr>
            <a:r>
              <a:rPr lang="en-US" sz="2400" dirty="0" smtClean="0"/>
              <a:t>Fill in the blanks: When </a:t>
            </a:r>
            <a:r>
              <a:rPr lang="en-US" sz="2400" u="sng" dirty="0" smtClean="0"/>
              <a:t>  </a:t>
            </a:r>
            <a:r>
              <a:rPr lang="en-US" sz="2400" i="1" u="sng" dirty="0" smtClean="0"/>
              <a:t>_(event happens), </a:t>
            </a:r>
            <a:r>
              <a:rPr lang="en-US" sz="2400" u="sng" dirty="0" smtClean="0"/>
              <a:t> I want to __</a:t>
            </a:r>
            <a:r>
              <a:rPr lang="en-US" sz="2400" i="1" u="sng" dirty="0" smtClean="0"/>
              <a:t>(motivation/desire) ,__  </a:t>
            </a:r>
            <a:r>
              <a:rPr lang="en-US" sz="2400" dirty="0" smtClean="0"/>
              <a:t>so that __</a:t>
            </a:r>
            <a:r>
              <a:rPr lang="en-US" sz="2400" u="sng" dirty="0" smtClean="0"/>
              <a:t>(</a:t>
            </a:r>
            <a:r>
              <a:rPr lang="en-US" sz="2400" i="1" u="sng" dirty="0" smtClean="0"/>
              <a:t>outcome</a:t>
            </a:r>
            <a:r>
              <a:rPr lang="en-US" sz="2400" u="sng" dirty="0" smtClean="0"/>
              <a:t>)</a:t>
            </a:r>
            <a:r>
              <a:rPr lang="en-US" sz="2400" dirty="0" smtClean="0"/>
              <a:t>__</a:t>
            </a:r>
          </a:p>
          <a:p>
            <a:pPr marL="457200" indent="-457200">
              <a:buFont typeface="+mj-lt"/>
              <a:buAutoNum type="arabicPeriod"/>
            </a:pPr>
            <a:r>
              <a:rPr lang="en-US" sz="2400" dirty="0" smtClean="0"/>
              <a:t>Each team should share their job stories with the entire class. </a:t>
            </a:r>
            <a:endParaRPr lang="en-US" sz="2400" dirty="0"/>
          </a:p>
        </p:txBody>
      </p:sp>
      <p:sp>
        <p:nvSpPr>
          <p:cNvPr id="6" name="TextBox 5"/>
          <p:cNvSpPr txBox="1"/>
          <p:nvPr/>
        </p:nvSpPr>
        <p:spPr>
          <a:xfrm>
            <a:off x="0" y="6398523"/>
            <a:ext cx="12192000" cy="369332"/>
          </a:xfrm>
          <a:prstGeom prst="rect">
            <a:avLst/>
          </a:prstGeom>
          <a:noFill/>
        </p:spPr>
        <p:txBody>
          <a:bodyPr wrap="square" rtlCol="0">
            <a:spAutoFit/>
          </a:bodyPr>
          <a:lstStyle/>
          <a:p>
            <a:pPr algn="ctr"/>
            <a:r>
              <a:rPr lang="en-US" b="1" dirty="0" smtClean="0">
                <a:solidFill>
                  <a:schemeClr val="accent4">
                    <a:lumMod val="20000"/>
                    <a:lumOff val="80000"/>
                  </a:schemeClr>
                </a:solidFill>
                <a:effectLst>
                  <a:outerShdw blurRad="38100" dist="38100" dir="2700000" algn="tl">
                    <a:srgbClr val="000000">
                      <a:alpha val="43137"/>
                    </a:srgbClr>
                  </a:outerShdw>
                </a:effectLst>
              </a:rPr>
              <a:t>CAVEAT</a:t>
            </a:r>
            <a:r>
              <a:rPr lang="en-US" dirty="0" smtClean="0">
                <a:solidFill>
                  <a:schemeClr val="accent4">
                    <a:lumMod val="20000"/>
                    <a:lumOff val="80000"/>
                  </a:schemeClr>
                </a:solidFill>
              </a:rPr>
              <a:t>:</a:t>
            </a:r>
            <a:r>
              <a:rPr lang="en-US" dirty="0" smtClean="0"/>
              <a:t> </a:t>
            </a:r>
            <a:r>
              <a:rPr lang="en-US" b="1" dirty="0" smtClean="0">
                <a:solidFill>
                  <a:schemeClr val="accent4">
                    <a:lumMod val="20000"/>
                    <a:lumOff val="80000"/>
                  </a:schemeClr>
                </a:solidFill>
              </a:rPr>
              <a:t>DO NOT focus on the feature; don’t forget about the WHY</a:t>
            </a:r>
            <a:endParaRPr lang="en-US" dirty="0">
              <a:solidFill>
                <a:schemeClr val="accent4">
                  <a:lumMod val="20000"/>
                  <a:lumOff val="80000"/>
                </a:schemeClr>
              </a:solidFill>
            </a:endParaRPr>
          </a:p>
        </p:txBody>
      </p:sp>
    </p:spTree>
    <p:extLst>
      <p:ext uri="{BB962C8B-B14F-4D97-AF65-F5344CB8AC3E}">
        <p14:creationId xmlns:p14="http://schemas.microsoft.com/office/powerpoint/2010/main" val="263787541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sz="7300" dirty="0" smtClean="0"/>
              <a:t>8-Ups</a:t>
            </a:r>
            <a:r>
              <a:rPr lang="en-US" dirty="0" smtClean="0"/>
              <a:t/>
            </a:r>
            <a:br>
              <a:rPr lang="en-US" dirty="0" smtClean="0"/>
            </a:br>
            <a:r>
              <a:rPr lang="en-US" dirty="0" smtClean="0"/>
              <a:t>(20 </a:t>
            </a:r>
            <a:r>
              <a:rPr lang="en-US" dirty="0" err="1"/>
              <a:t>mins</a:t>
            </a:r>
            <a:r>
              <a:rPr lang="en-US" dirty="0"/>
              <a:t>)</a:t>
            </a:r>
          </a:p>
        </p:txBody>
      </p:sp>
      <p:sp>
        <p:nvSpPr>
          <p:cNvPr id="3" name="Content Placeholder 2"/>
          <p:cNvSpPr>
            <a:spLocks noGrp="1"/>
          </p:cNvSpPr>
          <p:nvPr>
            <p:ph idx="1"/>
          </p:nvPr>
        </p:nvSpPr>
        <p:spPr/>
        <p:txBody>
          <a:bodyPr/>
          <a:lstStyle/>
          <a:p>
            <a:pPr marL="457200" indent="-457200">
              <a:buFont typeface="+mj-lt"/>
              <a:buAutoNum type="arabicPeriod"/>
            </a:pPr>
            <a:r>
              <a:rPr lang="en-US" dirty="0" smtClean="0"/>
              <a:t>Review the group materials so far, focusing on the Job Stories; Rule of Seven outcomes (i.e. guiding principles), the Personas, and the user problem</a:t>
            </a:r>
            <a:r>
              <a:rPr lang="en-US" dirty="0"/>
              <a:t> </a:t>
            </a:r>
            <a:r>
              <a:rPr lang="en-US" dirty="0" smtClean="0"/>
              <a:t>identified in Sprint 1</a:t>
            </a:r>
          </a:p>
          <a:p>
            <a:pPr marL="457200" indent="-457200">
              <a:buFont typeface="+mj-lt"/>
              <a:buAutoNum type="arabicPeriod"/>
            </a:pPr>
            <a:r>
              <a:rPr lang="en-US" dirty="0" smtClean="0"/>
              <a:t>Take 8 sheets of grid paper. </a:t>
            </a:r>
          </a:p>
          <a:p>
            <a:pPr marL="457200" indent="-457200">
              <a:buFont typeface="+mj-lt"/>
              <a:buAutoNum type="arabicPeriod"/>
            </a:pPr>
            <a:r>
              <a:rPr lang="en-US" dirty="0" smtClean="0"/>
              <a:t>You will be given 8 sessions of 40 seconds each to draw a completely different solution to different aspects of your project’s problem. </a:t>
            </a:r>
          </a:p>
          <a:p>
            <a:pPr marL="457200" indent="-457200">
              <a:buFont typeface="+mj-lt"/>
              <a:buAutoNum type="arabicPeriod"/>
            </a:pPr>
            <a:r>
              <a:rPr lang="en-US" dirty="0" smtClean="0"/>
              <a:t>When Dr. T. yells “Switch!” move to a fresh sheet of paper, until all 8 of your sheets are filled in.</a:t>
            </a:r>
          </a:p>
          <a:p>
            <a:pPr marL="457200" indent="-457200">
              <a:buFont typeface="+mj-lt"/>
              <a:buAutoNum type="arabicPeriod"/>
            </a:pPr>
            <a:r>
              <a:rPr lang="en-US" dirty="0" smtClean="0"/>
              <a:t>Share your results with your team (tape/magnet to the whiteboard walls), taking no more than a minute to describe your 8-up grid.</a:t>
            </a:r>
          </a:p>
          <a:p>
            <a:pPr marL="457200" indent="-457200">
              <a:buFont typeface="+mj-lt"/>
              <a:buAutoNum type="arabicPeriod"/>
            </a:pPr>
            <a:r>
              <a:rPr lang="en-US" dirty="0" smtClean="0"/>
              <a:t>REPEAT the entire process one more time. You’re encouraged to steal, modify, expand on each other’s ideas!!!</a:t>
            </a:r>
            <a:endParaRPr lang="en-US" dirty="0"/>
          </a:p>
        </p:txBody>
      </p:sp>
      <p:sp>
        <p:nvSpPr>
          <p:cNvPr id="5" name="TextBox 4"/>
          <p:cNvSpPr txBox="1"/>
          <p:nvPr/>
        </p:nvSpPr>
        <p:spPr>
          <a:xfrm>
            <a:off x="0" y="6304738"/>
            <a:ext cx="12192000" cy="646331"/>
          </a:xfrm>
          <a:prstGeom prst="rect">
            <a:avLst/>
          </a:prstGeom>
          <a:noFill/>
        </p:spPr>
        <p:txBody>
          <a:bodyPr wrap="square" rtlCol="0">
            <a:spAutoFit/>
          </a:bodyPr>
          <a:lstStyle/>
          <a:p>
            <a:pPr algn="ctr"/>
            <a:r>
              <a:rPr lang="en-US" b="1" dirty="0" smtClean="0">
                <a:solidFill>
                  <a:schemeClr val="accent4">
                    <a:lumMod val="20000"/>
                    <a:lumOff val="80000"/>
                  </a:schemeClr>
                </a:solidFill>
                <a:effectLst>
                  <a:outerShdw blurRad="38100" dist="38100" dir="2700000" algn="tl">
                    <a:srgbClr val="000000">
                      <a:alpha val="43137"/>
                    </a:srgbClr>
                  </a:outerShdw>
                </a:effectLst>
              </a:rPr>
              <a:t>CAVEAT</a:t>
            </a:r>
            <a:r>
              <a:rPr lang="en-US" dirty="0" smtClean="0">
                <a:solidFill>
                  <a:schemeClr val="accent4">
                    <a:lumMod val="20000"/>
                    <a:lumOff val="80000"/>
                  </a:schemeClr>
                </a:solidFill>
              </a:rPr>
              <a:t>:</a:t>
            </a:r>
            <a:r>
              <a:rPr lang="en-US" dirty="0" smtClean="0"/>
              <a:t> </a:t>
            </a:r>
            <a:r>
              <a:rPr lang="en-US" b="1" dirty="0">
                <a:solidFill>
                  <a:schemeClr val="accent4">
                    <a:lumMod val="20000"/>
                    <a:lumOff val="80000"/>
                  </a:schemeClr>
                </a:solidFill>
              </a:rPr>
              <a:t>DON’T </a:t>
            </a:r>
            <a:r>
              <a:rPr lang="en-US" b="1" dirty="0" smtClean="0">
                <a:solidFill>
                  <a:schemeClr val="accent4">
                    <a:lumMod val="20000"/>
                    <a:lumOff val="80000"/>
                  </a:schemeClr>
                </a:solidFill>
              </a:rPr>
              <a:t>take too long on any one idea – keep moving on to the next ones. </a:t>
            </a:r>
            <a:br>
              <a:rPr lang="en-US" b="1" dirty="0" smtClean="0">
                <a:solidFill>
                  <a:schemeClr val="accent4">
                    <a:lumMod val="20000"/>
                    <a:lumOff val="80000"/>
                  </a:schemeClr>
                </a:solidFill>
              </a:rPr>
            </a:br>
            <a:r>
              <a:rPr lang="en-US" b="1" dirty="0">
                <a:solidFill>
                  <a:schemeClr val="accent4">
                    <a:lumMod val="20000"/>
                    <a:lumOff val="80000"/>
                  </a:schemeClr>
                </a:solidFill>
              </a:rPr>
              <a:t>DON’T </a:t>
            </a:r>
            <a:r>
              <a:rPr lang="en-US" b="1" dirty="0" smtClean="0">
                <a:solidFill>
                  <a:schemeClr val="accent4">
                    <a:lumMod val="20000"/>
                    <a:lumOff val="80000"/>
                  </a:schemeClr>
                </a:solidFill>
              </a:rPr>
              <a:t>start a discussion yet on any of the ideas.</a:t>
            </a:r>
            <a:endParaRPr lang="en-US" dirty="0">
              <a:solidFill>
                <a:schemeClr val="accent4">
                  <a:lumMod val="20000"/>
                  <a:lumOff val="80000"/>
                </a:schemeClr>
              </a:solidFill>
            </a:endParaRPr>
          </a:p>
        </p:txBody>
      </p:sp>
    </p:spTree>
    <p:extLst>
      <p:ext uri="{BB962C8B-B14F-4D97-AF65-F5344CB8AC3E}">
        <p14:creationId xmlns:p14="http://schemas.microsoft.com/office/powerpoint/2010/main" val="2617908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sz="7300" dirty="0" smtClean="0"/>
              <a:t>Storyboards</a:t>
            </a:r>
            <a:r>
              <a:rPr lang="en-US" dirty="0" smtClean="0"/>
              <a:t/>
            </a:r>
            <a:br>
              <a:rPr lang="en-US" dirty="0" smtClean="0"/>
            </a:br>
            <a:r>
              <a:rPr lang="en-US" dirty="0" smtClean="0"/>
              <a:t>(30 </a:t>
            </a:r>
            <a:r>
              <a:rPr lang="en-US" dirty="0" err="1" smtClean="0"/>
              <a:t>mins</a:t>
            </a:r>
            <a:r>
              <a:rPr lang="en-US" dirty="0" smtClean="0"/>
              <a:t>)</a:t>
            </a:r>
            <a:endParaRPr lang="en-US" dirty="0"/>
          </a:p>
        </p:txBody>
      </p:sp>
      <p:sp>
        <p:nvSpPr>
          <p:cNvPr id="3" name="Content Placeholder 2"/>
          <p:cNvSpPr>
            <a:spLocks noGrp="1"/>
          </p:cNvSpPr>
          <p:nvPr>
            <p:ph idx="1"/>
          </p:nvPr>
        </p:nvSpPr>
        <p:spPr>
          <a:xfrm>
            <a:off x="1097280" y="1931546"/>
            <a:ext cx="5502812" cy="4023360"/>
          </a:xfrm>
        </p:spPr>
        <p:txBody>
          <a:bodyPr>
            <a:noAutofit/>
          </a:bodyPr>
          <a:lstStyle/>
          <a:p>
            <a:pPr marL="457200" indent="-457200">
              <a:buFont typeface="+mj-lt"/>
              <a:buAutoNum type="arabicPeriod"/>
            </a:pPr>
            <a:r>
              <a:rPr lang="en-US" b="1" dirty="0" smtClean="0"/>
              <a:t>Take a minute to review the job stories you created earlier, alongside your personas and your outcomes from the Seven</a:t>
            </a:r>
            <a:r>
              <a:rPr lang="en-US" b="1" baseline="30000" dirty="0" smtClean="0"/>
              <a:t>2 </a:t>
            </a:r>
            <a:r>
              <a:rPr lang="en-US" b="1" dirty="0" smtClean="0"/>
              <a:t>assignment.</a:t>
            </a:r>
          </a:p>
          <a:p>
            <a:pPr marL="457200" indent="-457200">
              <a:buFont typeface="+mj-lt"/>
              <a:buAutoNum type="arabicPeriod"/>
            </a:pPr>
            <a:r>
              <a:rPr lang="en-US" b="1" dirty="0" smtClean="0"/>
              <a:t>Stick three sticky notes along the left side of a large sheet of paper, leaving room for text on the right. </a:t>
            </a:r>
          </a:p>
          <a:p>
            <a:pPr marL="457200" indent="-457200">
              <a:buFont typeface="+mj-lt"/>
              <a:buAutoNum type="arabicPeriod"/>
            </a:pPr>
            <a:r>
              <a:rPr lang="en-US" b="1" dirty="0" smtClean="0"/>
              <a:t>Draw out your scenario(s), considering human-human interactions, not just human-device or human-system interactions. </a:t>
            </a:r>
          </a:p>
          <a:p>
            <a:pPr marL="457200" indent="-457200">
              <a:buFont typeface="+mj-lt"/>
              <a:buAutoNum type="arabicPeriod"/>
            </a:pPr>
            <a:r>
              <a:rPr lang="en-US" b="1" dirty="0" smtClean="0"/>
              <a:t>Add a small text caption to the right of each frame to describe what’s happening. </a:t>
            </a:r>
            <a:endParaRPr lang="en-US" b="1" dirty="0"/>
          </a:p>
        </p:txBody>
      </p:sp>
      <p:sp>
        <p:nvSpPr>
          <p:cNvPr id="4" name="TextBox 3"/>
          <p:cNvSpPr txBox="1"/>
          <p:nvPr/>
        </p:nvSpPr>
        <p:spPr>
          <a:xfrm>
            <a:off x="0" y="6398522"/>
            <a:ext cx="12192000" cy="369332"/>
          </a:xfrm>
          <a:prstGeom prst="rect">
            <a:avLst/>
          </a:prstGeom>
          <a:noFill/>
        </p:spPr>
        <p:txBody>
          <a:bodyPr wrap="square" rtlCol="0">
            <a:spAutoFit/>
          </a:bodyPr>
          <a:lstStyle/>
          <a:p>
            <a:pPr algn="ctr"/>
            <a:r>
              <a:rPr lang="en-US" b="1" dirty="0" smtClean="0">
                <a:solidFill>
                  <a:schemeClr val="accent4">
                    <a:lumMod val="20000"/>
                    <a:lumOff val="80000"/>
                  </a:schemeClr>
                </a:solidFill>
                <a:effectLst>
                  <a:outerShdw blurRad="38100" dist="38100" dir="2700000" algn="tl">
                    <a:srgbClr val="000000">
                      <a:alpha val="43137"/>
                    </a:srgbClr>
                  </a:outerShdw>
                </a:effectLst>
              </a:rPr>
              <a:t>CAVEAT</a:t>
            </a:r>
            <a:r>
              <a:rPr lang="en-US" dirty="0" smtClean="0">
                <a:solidFill>
                  <a:schemeClr val="accent4">
                    <a:lumMod val="20000"/>
                    <a:lumOff val="80000"/>
                  </a:schemeClr>
                </a:solidFill>
              </a:rPr>
              <a:t>:</a:t>
            </a:r>
            <a:r>
              <a:rPr lang="en-US" dirty="0" smtClean="0"/>
              <a:t> </a:t>
            </a:r>
            <a:r>
              <a:rPr lang="en-US" b="1" dirty="0">
                <a:solidFill>
                  <a:schemeClr val="accent4">
                    <a:lumMod val="20000"/>
                    <a:lumOff val="80000"/>
                  </a:schemeClr>
                </a:solidFill>
              </a:rPr>
              <a:t>DON’T </a:t>
            </a:r>
            <a:r>
              <a:rPr lang="en-US" b="1" dirty="0" smtClean="0">
                <a:solidFill>
                  <a:schemeClr val="accent4">
                    <a:lumMod val="20000"/>
                    <a:lumOff val="80000"/>
                  </a:schemeClr>
                </a:solidFill>
              </a:rPr>
              <a:t>include too many screens and not enough humans. </a:t>
            </a:r>
            <a:r>
              <a:rPr lang="en-US" b="1" dirty="0">
                <a:solidFill>
                  <a:schemeClr val="accent4">
                    <a:lumMod val="20000"/>
                    <a:lumOff val="80000"/>
                  </a:schemeClr>
                </a:solidFill>
              </a:rPr>
              <a:t>DON’T</a:t>
            </a:r>
            <a:r>
              <a:rPr lang="en-US" b="1" dirty="0" smtClean="0">
                <a:solidFill>
                  <a:schemeClr val="accent4">
                    <a:lumMod val="20000"/>
                    <a:lumOff val="80000"/>
                  </a:schemeClr>
                </a:solidFill>
              </a:rPr>
              <a:t> write too much text. DON’T sign your name.</a:t>
            </a:r>
            <a:endParaRPr lang="en-US" dirty="0">
              <a:solidFill>
                <a:schemeClr val="accent4">
                  <a:lumMod val="20000"/>
                  <a:lumOff val="80000"/>
                </a:schemeClr>
              </a:solidFill>
            </a:endParaRPr>
          </a:p>
        </p:txBody>
      </p:sp>
      <p:pic>
        <p:nvPicPr>
          <p:cNvPr id="5" name="Picture 4"/>
          <p:cNvPicPr>
            <a:picLocks noChangeAspect="1"/>
          </p:cNvPicPr>
          <p:nvPr/>
        </p:nvPicPr>
        <p:blipFill>
          <a:blip r:embed="rId3"/>
          <a:stretch>
            <a:fillRect/>
          </a:stretch>
        </p:blipFill>
        <p:spPr>
          <a:xfrm>
            <a:off x="7397261" y="1931546"/>
            <a:ext cx="3626461" cy="401961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31881299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idx="1"/>
          </p:nvPr>
        </p:nvPicPr>
        <p:blipFill>
          <a:blip r:embed="rId3">
            <a:extLst>
              <a:ext uri="{28A0092B-C50C-407E-A947-70E740481C1C}">
                <a14:useLocalDpi xmlns:a14="http://schemas.microsoft.com/office/drawing/2010/main" val="0"/>
              </a:ext>
            </a:extLst>
          </a:blip>
          <a:srcRect t="17750" b="17750"/>
          <a:stretch>
            <a:fillRect/>
          </a:stretch>
        </p:blipFill>
        <p:spPr/>
      </p:pic>
    </p:spTree>
    <p:extLst>
      <p:ext uri="{BB962C8B-B14F-4D97-AF65-F5344CB8AC3E}">
        <p14:creationId xmlns:p14="http://schemas.microsoft.com/office/powerpoint/2010/main" val="158758293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a:xfrm>
            <a:off x="196948" y="941832"/>
            <a:ext cx="10058400" cy="3566160"/>
          </a:xfrm>
        </p:spPr>
        <p:txBody>
          <a:bodyPr>
            <a:normAutofit/>
          </a:bodyPr>
          <a:lstStyle/>
          <a:p>
            <a:r>
              <a:rPr lang="en-US" dirty="0" smtClean="0">
                <a:solidFill>
                  <a:schemeClr val="accent6">
                    <a:lumMod val="20000"/>
                    <a:lumOff val="80000"/>
                  </a:schemeClr>
                </a:solidFill>
              </a:rPr>
              <a:t>CONVERGE</a:t>
            </a:r>
            <a:endParaRPr lang="en-US" sz="8800" dirty="0">
              <a:solidFill>
                <a:schemeClr val="accent6">
                  <a:lumMod val="20000"/>
                  <a:lumOff val="80000"/>
                </a:schemeClr>
              </a:solidFill>
            </a:endParaRPr>
          </a:p>
        </p:txBody>
      </p:sp>
      <p:sp>
        <p:nvSpPr>
          <p:cNvPr id="8" name="Text Placeholder 7"/>
          <p:cNvSpPr>
            <a:spLocks noGrp="1"/>
          </p:cNvSpPr>
          <p:nvPr>
            <p:ph type="body" idx="1"/>
          </p:nvPr>
        </p:nvSpPr>
        <p:spPr>
          <a:xfrm>
            <a:off x="196948" y="4636008"/>
            <a:ext cx="10058400" cy="1143000"/>
          </a:xfrm>
        </p:spPr>
        <p:txBody>
          <a:bodyPr/>
          <a:lstStyle/>
          <a:p>
            <a:r>
              <a:rPr lang="en-US" b="1" dirty="0" smtClean="0">
                <a:solidFill>
                  <a:schemeClr val="bg1">
                    <a:lumMod val="95000"/>
                  </a:schemeClr>
                </a:solidFill>
              </a:rPr>
              <a:t>INTERFACE GENERATION</a:t>
            </a:r>
          </a:p>
          <a:p>
            <a:r>
              <a:rPr lang="en-US" b="1" dirty="0" smtClean="0">
                <a:solidFill>
                  <a:schemeClr val="bg1">
                    <a:lumMod val="95000"/>
                  </a:schemeClr>
                </a:solidFill>
              </a:rPr>
              <a:t>(90 minutes)</a:t>
            </a:r>
            <a:endParaRPr lang="en-US" b="1" dirty="0">
              <a:solidFill>
                <a:schemeClr val="bg1">
                  <a:lumMod val="95000"/>
                </a:schemeClr>
              </a:solidFill>
            </a:endParaRPr>
          </a:p>
        </p:txBody>
      </p:sp>
      <p:pic>
        <p:nvPicPr>
          <p:cNvPr id="6" name="Content Placeholder 8" descr="Na construção da visão de futuro, o design thinking se transformou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69280" y="0"/>
            <a:ext cx="6522720" cy="635859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0018870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8000" dirty="0" smtClean="0">
                <a:effectLst>
                  <a:outerShdw blurRad="38100" dist="38100" dir="2700000" algn="tl">
                    <a:srgbClr val="000000">
                      <a:alpha val="43137"/>
                    </a:srgbClr>
                  </a:outerShdw>
                </a:effectLst>
              </a:rPr>
              <a:t>Agenda</a:t>
            </a:r>
            <a:endParaRPr lang="en-US" sz="8000" dirty="0">
              <a:effectLst>
                <a:outerShdw blurRad="38100" dist="38100" dir="2700000" algn="tl">
                  <a:srgbClr val="000000">
                    <a:alpha val="43137"/>
                  </a:srgbClr>
                </a:outerShdw>
              </a:effectLst>
            </a:endParaRPr>
          </a:p>
        </p:txBody>
      </p:sp>
      <p:sp>
        <p:nvSpPr>
          <p:cNvPr id="3" name="Content Placeholder 2"/>
          <p:cNvSpPr>
            <a:spLocks noGrp="1"/>
          </p:cNvSpPr>
          <p:nvPr>
            <p:ph sz="half" idx="2"/>
          </p:nvPr>
        </p:nvSpPr>
        <p:spPr>
          <a:xfrm>
            <a:off x="914397" y="1737360"/>
            <a:ext cx="3151158" cy="2630659"/>
          </a:xfrm>
          <a:ln>
            <a:solidFill>
              <a:schemeClr val="accent6"/>
            </a:solidFill>
          </a:ln>
        </p:spPr>
        <p:txBody>
          <a:bodyPr>
            <a:normAutofit fontScale="92500" lnSpcReduction="20000"/>
          </a:bodyPr>
          <a:lstStyle/>
          <a:p>
            <a:pPr marL="0" indent="0">
              <a:buNone/>
            </a:pPr>
            <a:r>
              <a:rPr lang="en-US" sz="2200" b="1" cap="all" dirty="0">
                <a:solidFill>
                  <a:schemeClr val="accent6">
                    <a:lumMod val="50000"/>
                  </a:schemeClr>
                </a:solidFill>
                <a:effectLst>
                  <a:outerShdw blurRad="38100" dist="38100" dir="2700000" algn="tl">
                    <a:srgbClr val="000000">
                      <a:alpha val="43137"/>
                    </a:srgbClr>
                  </a:outerShdw>
                </a:effectLst>
              </a:rPr>
              <a:t>WARMUP</a:t>
            </a:r>
            <a:r>
              <a:rPr lang="en-US" sz="1800" b="1" dirty="0" smtClean="0">
                <a:effectLst>
                  <a:outerShdw blurRad="38100" dist="38100" dir="2700000" algn="tl">
                    <a:srgbClr val="000000">
                      <a:alpha val="43137"/>
                    </a:srgbClr>
                  </a:outerShdw>
                </a:effectLst>
              </a:rPr>
              <a:t>: Get Going</a:t>
            </a:r>
            <a:endParaRPr lang="en-US" sz="1800" b="1" dirty="0" smtClean="0"/>
          </a:p>
          <a:p>
            <a:pPr>
              <a:buFont typeface="Wingdings" panose="05000000000000000000" pitchFamily="2" charset="2"/>
              <a:buChar char="v"/>
            </a:pPr>
            <a:r>
              <a:rPr lang="en-US" sz="1800" dirty="0" smtClean="0"/>
              <a:t>Rules of the day (2 </a:t>
            </a:r>
            <a:r>
              <a:rPr lang="en-US" sz="1800" dirty="0" err="1" smtClean="0"/>
              <a:t>mins</a:t>
            </a:r>
            <a:r>
              <a:rPr lang="en-US" sz="1800" dirty="0" smtClean="0"/>
              <a:t>)</a:t>
            </a:r>
          </a:p>
          <a:p>
            <a:pPr>
              <a:buFont typeface="Wingdings" panose="05000000000000000000" pitchFamily="2" charset="2"/>
              <a:buChar char="v"/>
            </a:pPr>
            <a:r>
              <a:rPr lang="en-US" sz="1800" dirty="0" smtClean="0"/>
              <a:t>Progress Check (Where are we?)  </a:t>
            </a:r>
            <a:br>
              <a:rPr lang="en-US" sz="1800" dirty="0" smtClean="0"/>
            </a:br>
            <a:r>
              <a:rPr lang="en-US" sz="1800" dirty="0" smtClean="0"/>
              <a:t>  (5 </a:t>
            </a:r>
            <a:r>
              <a:rPr lang="en-US" sz="1800" dirty="0" err="1" smtClean="0"/>
              <a:t>mins</a:t>
            </a:r>
            <a:r>
              <a:rPr lang="en-US" sz="1800" dirty="0" smtClean="0"/>
              <a:t>)</a:t>
            </a:r>
          </a:p>
          <a:p>
            <a:pPr>
              <a:buFont typeface="Wingdings" panose="05000000000000000000" pitchFamily="2" charset="2"/>
              <a:buChar char="v"/>
            </a:pPr>
            <a:r>
              <a:rPr lang="en-US" sz="1800" dirty="0" smtClean="0"/>
              <a:t>Techniques overview (3 </a:t>
            </a:r>
            <a:r>
              <a:rPr lang="en-US" sz="1800" dirty="0" err="1" smtClean="0"/>
              <a:t>mins</a:t>
            </a:r>
            <a:r>
              <a:rPr lang="en-US" sz="1800" dirty="0" smtClean="0"/>
              <a:t>)</a:t>
            </a:r>
          </a:p>
          <a:p>
            <a:pPr>
              <a:buFont typeface="Wingdings" panose="05000000000000000000" pitchFamily="2" charset="2"/>
              <a:buChar char="v"/>
            </a:pPr>
            <a:r>
              <a:rPr lang="en-US" sz="1800" dirty="0" smtClean="0"/>
              <a:t>Review </a:t>
            </a:r>
            <a:r>
              <a:rPr lang="en-US" sz="1800" i="1" dirty="0" smtClean="0"/>
              <a:t>Problematization Diamonds</a:t>
            </a:r>
            <a:r>
              <a:rPr lang="en-US" sz="1800" dirty="0" smtClean="0"/>
              <a:t> (5 </a:t>
            </a:r>
            <a:r>
              <a:rPr lang="en-US" sz="1800" dirty="0" err="1" smtClean="0"/>
              <a:t>mins</a:t>
            </a:r>
            <a:r>
              <a:rPr lang="en-US" sz="1800" dirty="0" smtClean="0"/>
              <a:t>)</a:t>
            </a:r>
          </a:p>
          <a:p>
            <a:pPr>
              <a:buFont typeface="Wingdings" panose="05000000000000000000" pitchFamily="2" charset="2"/>
              <a:buChar char="v"/>
            </a:pPr>
            <a:r>
              <a:rPr lang="en-US" sz="1800" dirty="0" smtClean="0"/>
              <a:t>Action Sketching (30 </a:t>
            </a:r>
            <a:r>
              <a:rPr lang="en-US" sz="1800" dirty="0" err="1" smtClean="0"/>
              <a:t>mins</a:t>
            </a:r>
            <a:r>
              <a:rPr lang="en-US" sz="1800" dirty="0" smtClean="0"/>
              <a:t>)</a:t>
            </a:r>
          </a:p>
        </p:txBody>
      </p:sp>
      <p:sp>
        <p:nvSpPr>
          <p:cNvPr id="6" name="Content Placeholder 5"/>
          <p:cNvSpPr>
            <a:spLocks noGrp="1"/>
          </p:cNvSpPr>
          <p:nvPr>
            <p:ph sz="quarter" idx="4"/>
          </p:nvPr>
        </p:nvSpPr>
        <p:spPr>
          <a:xfrm>
            <a:off x="8131133" y="1737360"/>
            <a:ext cx="3348103" cy="2377440"/>
          </a:xfrm>
          <a:ln>
            <a:solidFill>
              <a:schemeClr val="accent6"/>
            </a:solidFill>
          </a:ln>
        </p:spPr>
        <p:txBody>
          <a:bodyPr>
            <a:normAutofit/>
          </a:bodyPr>
          <a:lstStyle/>
          <a:p>
            <a:r>
              <a:rPr lang="en-US" b="1" cap="all" dirty="0">
                <a:solidFill>
                  <a:schemeClr val="accent6">
                    <a:lumMod val="50000"/>
                  </a:schemeClr>
                </a:solidFill>
                <a:effectLst>
                  <a:outerShdw blurRad="38100" dist="38100" dir="2700000" algn="tl">
                    <a:srgbClr val="000000">
                      <a:alpha val="43137"/>
                    </a:srgbClr>
                  </a:outerShdw>
                </a:effectLst>
              </a:rPr>
              <a:t>CONVERGE</a:t>
            </a:r>
            <a:r>
              <a:rPr lang="en-US" sz="1800" b="1" dirty="0" smtClean="0">
                <a:effectLst>
                  <a:outerShdw blurRad="38100" dist="38100" dir="2700000" algn="tl">
                    <a:srgbClr val="000000">
                      <a:alpha val="43137"/>
                    </a:srgbClr>
                  </a:outerShdw>
                </a:effectLst>
              </a:rPr>
              <a:t>: </a:t>
            </a:r>
            <a:r>
              <a:rPr lang="en-US" sz="1800" b="1" dirty="0" smtClean="0"/>
              <a:t>Interface Generation</a:t>
            </a:r>
            <a:endParaRPr lang="en-US" sz="1800" b="1" dirty="0"/>
          </a:p>
          <a:p>
            <a:pPr>
              <a:buFont typeface="Wingdings" panose="05000000000000000000" pitchFamily="2" charset="2"/>
              <a:buChar char="v"/>
            </a:pPr>
            <a:r>
              <a:rPr lang="en-US" sz="1800" dirty="0"/>
              <a:t>Silent Critique (10 </a:t>
            </a:r>
            <a:r>
              <a:rPr lang="en-US" sz="1800" dirty="0" err="1"/>
              <a:t>mins</a:t>
            </a:r>
            <a:r>
              <a:rPr lang="en-US" sz="1800" dirty="0"/>
              <a:t>)</a:t>
            </a:r>
          </a:p>
          <a:p>
            <a:pPr>
              <a:buFont typeface="Wingdings" panose="05000000000000000000" pitchFamily="2" charset="2"/>
              <a:buChar char="v"/>
            </a:pPr>
            <a:r>
              <a:rPr lang="en-US" sz="1800" dirty="0"/>
              <a:t>Group Critique (10 </a:t>
            </a:r>
            <a:r>
              <a:rPr lang="en-US" sz="1800" dirty="0" err="1"/>
              <a:t>mins</a:t>
            </a:r>
            <a:r>
              <a:rPr lang="en-US" sz="1800" dirty="0"/>
              <a:t>)</a:t>
            </a:r>
          </a:p>
          <a:p>
            <a:pPr>
              <a:buFont typeface="Wingdings" panose="05000000000000000000" pitchFamily="2" charset="2"/>
              <a:buChar char="v"/>
            </a:pPr>
            <a:r>
              <a:rPr lang="en-US" sz="1800" dirty="0" smtClean="0"/>
              <a:t>Professor’s Super </a:t>
            </a:r>
            <a:r>
              <a:rPr lang="en-US" sz="1800" dirty="0"/>
              <a:t>Vote </a:t>
            </a:r>
            <a:r>
              <a:rPr lang="en-US" sz="1800" dirty="0" smtClean="0"/>
              <a:t>(</a:t>
            </a:r>
            <a:r>
              <a:rPr lang="en-US" sz="1800" dirty="0"/>
              <a:t>10 </a:t>
            </a:r>
            <a:r>
              <a:rPr lang="en-US" sz="1800" dirty="0" err="1"/>
              <a:t>mins</a:t>
            </a:r>
            <a:r>
              <a:rPr lang="en-US" sz="1800" dirty="0"/>
              <a:t>)</a:t>
            </a:r>
          </a:p>
          <a:p>
            <a:pPr>
              <a:buFont typeface="Wingdings" panose="05000000000000000000" pitchFamily="2" charset="2"/>
              <a:buChar char="v"/>
            </a:pPr>
            <a:r>
              <a:rPr lang="en-US" sz="1800" dirty="0"/>
              <a:t>Wireframes (60 </a:t>
            </a:r>
            <a:r>
              <a:rPr lang="en-US" sz="1800" dirty="0" err="1"/>
              <a:t>mins</a:t>
            </a:r>
            <a:r>
              <a:rPr lang="en-US" sz="1800" dirty="0"/>
              <a:t>)</a:t>
            </a:r>
          </a:p>
          <a:p>
            <a:endParaRPr lang="en-US" sz="1800" dirty="0"/>
          </a:p>
        </p:txBody>
      </p:sp>
      <p:sp>
        <p:nvSpPr>
          <p:cNvPr id="8" name="Content Placeholder 2"/>
          <p:cNvSpPr txBox="1">
            <a:spLocks/>
          </p:cNvSpPr>
          <p:nvPr/>
        </p:nvSpPr>
        <p:spPr>
          <a:xfrm>
            <a:off x="4500486" y="4258663"/>
            <a:ext cx="3348115" cy="1885071"/>
          </a:xfrm>
          <a:prstGeom prst="rect">
            <a:avLst/>
          </a:prstGeom>
          <a:ln>
            <a:solidFill>
              <a:schemeClr val="accent6"/>
            </a:solidFill>
          </a:ln>
        </p:spPr>
        <p:txBody>
          <a:bodyPr vert="horz" lIns="0" tIns="45720" rIns="0" bIns="45720" rtlCol="0">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None/>
            </a:pPr>
            <a:r>
              <a:rPr lang="en-US" b="1" cap="all" dirty="0">
                <a:solidFill>
                  <a:schemeClr val="accent6">
                    <a:lumMod val="50000"/>
                  </a:schemeClr>
                </a:solidFill>
                <a:effectLst>
                  <a:outerShdw blurRad="38100" dist="38100" dir="2700000" algn="tl">
                    <a:srgbClr val="000000">
                      <a:alpha val="43137"/>
                    </a:srgbClr>
                  </a:outerShdw>
                </a:effectLst>
              </a:rPr>
              <a:t>DIVERGE</a:t>
            </a:r>
            <a:r>
              <a:rPr lang="en-US" sz="1800" b="1" dirty="0" smtClean="0">
                <a:effectLst>
                  <a:outerShdw blurRad="38100" dist="38100" dir="2700000" algn="tl">
                    <a:srgbClr val="000000">
                      <a:alpha val="43137"/>
                    </a:srgbClr>
                  </a:outerShdw>
                </a:effectLst>
              </a:rPr>
              <a:t>: </a:t>
            </a:r>
            <a:r>
              <a:rPr lang="en-US" sz="1800" b="1" dirty="0"/>
              <a:t>Solution</a:t>
            </a:r>
            <a:r>
              <a:rPr lang="en-US" sz="1800" b="1" dirty="0" smtClean="0"/>
              <a:t> Generation</a:t>
            </a:r>
          </a:p>
          <a:p>
            <a:pPr>
              <a:buFont typeface="Wingdings" panose="05000000000000000000" pitchFamily="2" charset="2"/>
              <a:buChar char="v"/>
            </a:pPr>
            <a:r>
              <a:rPr lang="en-US" sz="1800" dirty="0" smtClean="0"/>
              <a:t>Job Stories (30 </a:t>
            </a:r>
            <a:r>
              <a:rPr lang="en-US" sz="1800" dirty="0" err="1" smtClean="0"/>
              <a:t>mins</a:t>
            </a:r>
            <a:r>
              <a:rPr lang="en-US" sz="1800" dirty="0" smtClean="0"/>
              <a:t>)</a:t>
            </a:r>
          </a:p>
          <a:p>
            <a:pPr>
              <a:buFont typeface="Wingdings" panose="05000000000000000000" pitchFamily="2" charset="2"/>
              <a:buChar char="v"/>
            </a:pPr>
            <a:r>
              <a:rPr lang="en-US" sz="1800" dirty="0" smtClean="0"/>
              <a:t>8-Ups (aka Crazy Eights) </a:t>
            </a:r>
            <a:br>
              <a:rPr lang="en-US" sz="1800" dirty="0" smtClean="0"/>
            </a:br>
            <a:r>
              <a:rPr lang="en-US" sz="1800" dirty="0" smtClean="0"/>
              <a:t>  (20 </a:t>
            </a:r>
            <a:r>
              <a:rPr lang="en-US" sz="1800" dirty="0" err="1" smtClean="0"/>
              <a:t>mins</a:t>
            </a:r>
            <a:r>
              <a:rPr lang="en-US" sz="1800" dirty="0" smtClean="0"/>
              <a:t>)</a:t>
            </a:r>
          </a:p>
          <a:p>
            <a:pPr>
              <a:buFont typeface="Wingdings" panose="05000000000000000000" pitchFamily="2" charset="2"/>
              <a:buChar char="v"/>
            </a:pPr>
            <a:r>
              <a:rPr lang="en-US" sz="1800" dirty="0" smtClean="0"/>
              <a:t>Storyboards (30 </a:t>
            </a:r>
            <a:r>
              <a:rPr lang="en-US" sz="1800" dirty="0" err="1" smtClean="0"/>
              <a:t>mins</a:t>
            </a:r>
            <a:r>
              <a:rPr lang="en-US" sz="1800" dirty="0" smtClean="0"/>
              <a:t>)</a:t>
            </a:r>
          </a:p>
          <a:p>
            <a:pPr>
              <a:buFont typeface="Wingdings" panose="05000000000000000000" pitchFamily="2" charset="2"/>
              <a:buChar char="v"/>
            </a:pPr>
            <a:endParaRPr lang="en-US" sz="1800" dirty="0" smtClean="0"/>
          </a:p>
          <a:p>
            <a:endParaRPr lang="en-US" sz="1800" dirty="0"/>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07280" y="1902742"/>
            <a:ext cx="2438400" cy="1524000"/>
          </a:xfrm>
          <a:prstGeom prst="rect">
            <a:avLst/>
          </a:prstGeom>
        </p:spPr>
      </p:pic>
      <p:sp>
        <p:nvSpPr>
          <p:cNvPr id="14" name="Right Arrow 13"/>
          <p:cNvSpPr/>
          <p:nvPr/>
        </p:nvSpPr>
        <p:spPr>
          <a:xfrm>
            <a:off x="4290646" y="2855743"/>
            <a:ext cx="391550" cy="35169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5" name="Right Arrow 14"/>
          <p:cNvSpPr/>
          <p:nvPr/>
        </p:nvSpPr>
        <p:spPr>
          <a:xfrm rot="5400000">
            <a:off x="5213246" y="3542382"/>
            <a:ext cx="391550" cy="35169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6" name="Right Arrow 15"/>
          <p:cNvSpPr/>
          <p:nvPr/>
        </p:nvSpPr>
        <p:spPr>
          <a:xfrm rot="16200000" flipV="1">
            <a:off x="6528576" y="3542382"/>
            <a:ext cx="391550" cy="35169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7" name="Right Arrow 16"/>
          <p:cNvSpPr/>
          <p:nvPr/>
        </p:nvSpPr>
        <p:spPr>
          <a:xfrm flipV="1">
            <a:off x="7457051" y="2844860"/>
            <a:ext cx="391550" cy="351692"/>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18" name="Content Placeholder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480" y="6314428"/>
            <a:ext cx="12192000" cy="543572"/>
          </a:xfrm>
          <a:prstGeom prst="rect">
            <a:avLst/>
          </a:prstGeom>
        </p:spPr>
      </p:pic>
    </p:spTree>
    <p:extLst>
      <p:ext uri="{BB962C8B-B14F-4D97-AF65-F5344CB8AC3E}">
        <p14:creationId xmlns:p14="http://schemas.microsoft.com/office/powerpoint/2010/main" val="200140499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pPr algn="ctr"/>
            <a:r>
              <a:rPr lang="en-US" sz="7300" dirty="0" smtClean="0"/>
              <a:t>Silent Critique</a:t>
            </a:r>
            <a:r>
              <a:rPr lang="en-US" dirty="0" smtClean="0"/>
              <a:t/>
            </a:r>
            <a:br>
              <a:rPr lang="en-US" dirty="0" smtClean="0"/>
            </a:br>
            <a:r>
              <a:rPr lang="en-US" dirty="0" smtClean="0"/>
              <a:t>(10 </a:t>
            </a:r>
            <a:r>
              <a:rPr lang="en-US" dirty="0" err="1"/>
              <a:t>mins</a:t>
            </a:r>
            <a:r>
              <a:rPr lang="en-US" dirty="0"/>
              <a:t>)</a:t>
            </a:r>
          </a:p>
        </p:txBody>
      </p:sp>
      <p:sp>
        <p:nvSpPr>
          <p:cNvPr id="5" name="Content Placeholder 4"/>
          <p:cNvSpPr>
            <a:spLocks noGrp="1"/>
          </p:cNvSpPr>
          <p:nvPr>
            <p:ph idx="1"/>
          </p:nvPr>
        </p:nvSpPr>
        <p:spPr/>
        <p:txBody>
          <a:bodyPr/>
          <a:lstStyle/>
          <a:p>
            <a:pPr marL="457200" indent="-457200">
              <a:buFont typeface="+mj-lt"/>
              <a:buAutoNum type="arabicPeriod"/>
            </a:pPr>
            <a:r>
              <a:rPr lang="en-US" dirty="0" smtClean="0"/>
              <a:t>Using Magnets or Painter’s tape, put everyone’s storyboards up on the walls. </a:t>
            </a:r>
          </a:p>
          <a:p>
            <a:pPr marL="457200" indent="-457200">
              <a:buFont typeface="+mj-lt"/>
              <a:buAutoNum type="arabicPeriod"/>
            </a:pPr>
            <a:r>
              <a:rPr lang="en-US" dirty="0" smtClean="0"/>
              <a:t>Take a sheet of stickers. </a:t>
            </a:r>
          </a:p>
          <a:p>
            <a:pPr marL="457200" indent="-457200">
              <a:buFont typeface="+mj-lt"/>
              <a:buAutoNum type="arabicPeriod"/>
            </a:pPr>
            <a:r>
              <a:rPr lang="en-US" dirty="0" smtClean="0"/>
              <a:t>Go around individually, reading the storyboards and attaching stickers to the storyboard frames whose ideas you think are best. You can vote for your own ideas, and there’s no limit to how many stickers you can use. </a:t>
            </a:r>
          </a:p>
          <a:p>
            <a:pPr marL="457200" indent="-457200">
              <a:buFont typeface="+mj-lt"/>
              <a:buAutoNum type="arabicPeriod"/>
            </a:pPr>
            <a:r>
              <a:rPr lang="en-US" dirty="0" smtClean="0"/>
              <a:t>Watch as some ideas start to ‘stand out’ from the overall collection, as they collect a cluster of stickers which form a kind of </a:t>
            </a:r>
            <a:r>
              <a:rPr lang="en-US" b="1" i="1" dirty="0" smtClean="0"/>
              <a:t>heat map</a:t>
            </a:r>
            <a:r>
              <a:rPr lang="en-US" dirty="0" smtClean="0"/>
              <a:t> of the most interesting ideas. </a:t>
            </a:r>
            <a:endParaRPr lang="en-US" dirty="0"/>
          </a:p>
        </p:txBody>
      </p:sp>
      <p:sp>
        <p:nvSpPr>
          <p:cNvPr id="8" name="TextBox 7"/>
          <p:cNvSpPr txBox="1"/>
          <p:nvPr/>
        </p:nvSpPr>
        <p:spPr>
          <a:xfrm>
            <a:off x="0" y="6398523"/>
            <a:ext cx="12192000" cy="369332"/>
          </a:xfrm>
          <a:prstGeom prst="rect">
            <a:avLst/>
          </a:prstGeom>
          <a:noFill/>
        </p:spPr>
        <p:txBody>
          <a:bodyPr wrap="square" rtlCol="0">
            <a:spAutoFit/>
          </a:bodyPr>
          <a:lstStyle/>
          <a:p>
            <a:pPr algn="ctr"/>
            <a:r>
              <a:rPr lang="en-US" b="1" dirty="0" smtClean="0">
                <a:solidFill>
                  <a:schemeClr val="accent4">
                    <a:lumMod val="20000"/>
                    <a:lumOff val="80000"/>
                  </a:schemeClr>
                </a:solidFill>
              </a:rPr>
              <a:t>DON’T be stingy with </a:t>
            </a:r>
            <a:r>
              <a:rPr lang="en-US" b="1" dirty="0" err="1" smtClean="0">
                <a:solidFill>
                  <a:schemeClr val="accent4">
                    <a:lumMod val="20000"/>
                    <a:lumOff val="80000"/>
                  </a:schemeClr>
                </a:solidFill>
              </a:rPr>
              <a:t>stickes</a:t>
            </a:r>
            <a:r>
              <a:rPr lang="en-US" b="1" dirty="0" smtClean="0">
                <a:solidFill>
                  <a:schemeClr val="accent4">
                    <a:lumMod val="20000"/>
                    <a:lumOff val="80000"/>
                  </a:schemeClr>
                </a:solidFill>
              </a:rPr>
              <a:t>. </a:t>
            </a:r>
            <a:endParaRPr lang="en-US" dirty="0">
              <a:solidFill>
                <a:schemeClr val="accent4">
                  <a:lumMod val="20000"/>
                  <a:lumOff val="80000"/>
                </a:schemeClr>
              </a:solidFill>
            </a:endParaRPr>
          </a:p>
        </p:txBody>
      </p:sp>
    </p:spTree>
    <p:extLst>
      <p:ext uri="{BB962C8B-B14F-4D97-AF65-F5344CB8AC3E}">
        <p14:creationId xmlns:p14="http://schemas.microsoft.com/office/powerpoint/2010/main" val="226751581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pPr algn="ctr"/>
            <a:r>
              <a:rPr lang="en-US" sz="7300" dirty="0" smtClean="0"/>
              <a:t>Group Critique</a:t>
            </a:r>
            <a:r>
              <a:rPr lang="en-US" dirty="0" smtClean="0"/>
              <a:t/>
            </a:r>
            <a:br>
              <a:rPr lang="en-US" dirty="0" smtClean="0"/>
            </a:br>
            <a:r>
              <a:rPr lang="en-US" dirty="0" smtClean="0"/>
              <a:t>(10 </a:t>
            </a:r>
            <a:r>
              <a:rPr lang="en-US" dirty="0" err="1"/>
              <a:t>mins</a:t>
            </a:r>
            <a:r>
              <a:rPr lang="en-US" dirty="0"/>
              <a:t>)</a:t>
            </a:r>
          </a:p>
        </p:txBody>
      </p:sp>
      <p:sp>
        <p:nvSpPr>
          <p:cNvPr id="5" name="Content Placeholder 4"/>
          <p:cNvSpPr>
            <a:spLocks noGrp="1"/>
          </p:cNvSpPr>
          <p:nvPr>
            <p:ph idx="1"/>
          </p:nvPr>
        </p:nvSpPr>
        <p:spPr>
          <a:xfrm>
            <a:off x="1097280" y="1737360"/>
            <a:ext cx="6288258" cy="4355774"/>
          </a:xfrm>
        </p:spPr>
        <p:txBody>
          <a:bodyPr>
            <a:noAutofit/>
          </a:bodyPr>
          <a:lstStyle/>
          <a:p>
            <a:pPr marL="457200" indent="-457200">
              <a:buFont typeface="+mj-lt"/>
              <a:buAutoNum type="arabicPeriod"/>
            </a:pPr>
            <a:r>
              <a:rPr lang="en-US" sz="2200" dirty="0" smtClean="0"/>
              <a:t>Each group should gather around their collection of storyboards.</a:t>
            </a:r>
          </a:p>
          <a:p>
            <a:pPr marL="457200" indent="-457200">
              <a:buFont typeface="+mj-lt"/>
              <a:buAutoNum type="arabicPeriod"/>
            </a:pPr>
            <a:r>
              <a:rPr lang="en-US" sz="2200" dirty="0" smtClean="0"/>
              <a:t>Go around the group and ask what they liked about each storyboard. </a:t>
            </a:r>
          </a:p>
          <a:p>
            <a:pPr marL="457200" indent="-457200">
              <a:buFont typeface="+mj-lt"/>
              <a:buAutoNum type="arabicPeriod"/>
            </a:pPr>
            <a:r>
              <a:rPr lang="en-US" sz="2200" dirty="0" smtClean="0"/>
              <a:t>Briefly (if desired) go over any concerns or issues. Note these on a the appropriately-colored sticky note (see next slide). Stick this onto the storyboard (or just next to or below it). </a:t>
            </a:r>
          </a:p>
          <a:p>
            <a:pPr marL="457200" indent="-457200">
              <a:buFont typeface="+mj-lt"/>
              <a:buAutoNum type="arabicPeriod"/>
            </a:pPr>
            <a:r>
              <a:rPr lang="en-US" sz="2200" dirty="0" smtClean="0"/>
              <a:t>Ask the person who created it if anything needs more explanation, giving them the opportunity to talk through it. They are free to pass if everything was clear. </a:t>
            </a:r>
            <a:endParaRPr lang="en-US" sz="2200" dirty="0"/>
          </a:p>
        </p:txBody>
      </p:sp>
      <p:sp>
        <p:nvSpPr>
          <p:cNvPr id="7" name="TextBox 6"/>
          <p:cNvSpPr txBox="1"/>
          <p:nvPr/>
        </p:nvSpPr>
        <p:spPr>
          <a:xfrm>
            <a:off x="0" y="6398523"/>
            <a:ext cx="12192000" cy="369332"/>
          </a:xfrm>
          <a:prstGeom prst="rect">
            <a:avLst/>
          </a:prstGeom>
          <a:noFill/>
        </p:spPr>
        <p:txBody>
          <a:bodyPr wrap="square" rtlCol="0">
            <a:spAutoFit/>
          </a:bodyPr>
          <a:lstStyle/>
          <a:p>
            <a:pPr algn="ctr"/>
            <a:r>
              <a:rPr lang="en-US" b="1" dirty="0" smtClean="0">
                <a:solidFill>
                  <a:schemeClr val="accent4">
                    <a:lumMod val="20000"/>
                    <a:lumOff val="80000"/>
                  </a:schemeClr>
                </a:solidFill>
              </a:rPr>
              <a:t>DON’T  include only screenshots without telling the user story. DON’T write too much text.</a:t>
            </a:r>
            <a:endParaRPr lang="en-US" dirty="0">
              <a:solidFill>
                <a:schemeClr val="accent4">
                  <a:lumMod val="20000"/>
                  <a:lumOff val="80000"/>
                </a:schemeClr>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6892" y="2839258"/>
            <a:ext cx="3590191" cy="2016843"/>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72628137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273848" y="-267886"/>
            <a:ext cx="11737910" cy="5418667"/>
            <a:chOff x="681580" y="712616"/>
            <a:chExt cx="10409167" cy="5418667"/>
          </a:xfrm>
        </p:grpSpPr>
        <p:graphicFrame>
          <p:nvGraphicFramePr>
            <p:cNvPr id="11" name="Diagram 10"/>
            <p:cNvGraphicFramePr/>
            <p:nvPr>
              <p:extLst>
                <p:ext uri="{D42A27DB-BD31-4B8C-83A1-F6EECF244321}">
                  <p14:modId xmlns:p14="http://schemas.microsoft.com/office/powerpoint/2010/main" val="75045471"/>
                </p:ext>
              </p:extLst>
            </p:nvPr>
          </p:nvGraphicFramePr>
          <p:xfrm>
            <a:off x="681580" y="712616"/>
            <a:ext cx="10409167"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2" name="Picture 11"/>
            <p:cNvPicPr>
              <a:picLocks noChangeAspect="1"/>
            </p:cNvPicPr>
            <p:nvPr/>
          </p:nvPicPr>
          <p:blipFill>
            <a:blip r:embed="rId8">
              <a:extLst>
                <a:ext uri="{BEBA8EAE-BF5A-486C-A8C5-ECC9F3942E4B}">
                  <a14:imgProps xmlns:a14="http://schemas.microsoft.com/office/drawing/2010/main">
                    <a14:imgLayer r:embed="rId9">
                      <a14:imgEffect>
                        <a14:backgroundRemoval t="9804" b="94608" l="9717" r="65182"/>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946266" y="3384190"/>
              <a:ext cx="2162829" cy="1786304"/>
            </a:xfrm>
            <a:prstGeom prst="rect">
              <a:avLst/>
            </a:prstGeom>
          </p:spPr>
        </p:pic>
        <p:sp>
          <p:nvSpPr>
            <p:cNvPr id="13" name="Rounded Rectangle 12"/>
            <p:cNvSpPr/>
            <p:nvPr/>
          </p:nvSpPr>
          <p:spPr>
            <a:xfrm>
              <a:off x="3109096" y="3673752"/>
              <a:ext cx="2777068" cy="1881505"/>
            </a:xfrm>
            <a:prstGeom prst="roundRect">
              <a:avLst/>
            </a:prstGeom>
            <a:blipFill>
              <a:blip r:embed="rId10">
                <a:extLst>
                  <a:ext uri="{BEBA8EAE-BF5A-486C-A8C5-ECC9F3942E4B}">
                    <a14:imgProps xmlns:a14="http://schemas.microsoft.com/office/drawing/2010/main">
                      <a14:imgLayer r:embed="rId11">
                        <a14:imgEffect>
                          <a14:backgroundRemoval t="5278" b="85000" l="9989" r="89902"/>
                        </a14:imgEffect>
                      </a14:imgLayer>
                    </a14:imgProps>
                  </a:ext>
                  <a:ext uri="{28A0092B-C50C-407E-A947-70E740481C1C}">
                    <a14:useLocalDpi xmlns:a14="http://schemas.microsoft.com/office/drawing/2010/main" val="0"/>
                  </a:ext>
                </a:extLst>
              </a:blip>
              <a:srcRect/>
              <a:stretch>
                <a:fillRect t="-7000" b="-7000"/>
              </a:stretch>
            </a:blipFill>
            <a:ln>
              <a:noFill/>
            </a:ln>
          </p:spPr>
          <p:style>
            <a:lnRef idx="2">
              <a:schemeClr val="accent5">
                <a:shade val="50000"/>
              </a:schemeClr>
            </a:lnRef>
            <a:fillRef idx="1">
              <a:schemeClr val="accent5"/>
            </a:fillRef>
            <a:effectRef idx="0">
              <a:schemeClr val="accent5"/>
            </a:effectRef>
            <a:fontRef idx="minor">
              <a:schemeClr val="lt1"/>
            </a:fontRef>
          </p:style>
        </p:sp>
        <p:sp>
          <p:nvSpPr>
            <p:cNvPr id="14" name="Oval Callout 13"/>
            <p:cNvSpPr/>
            <p:nvPr/>
          </p:nvSpPr>
          <p:spPr>
            <a:xfrm>
              <a:off x="6275128" y="3696808"/>
              <a:ext cx="1814514" cy="1161068"/>
            </a:xfrm>
            <a:prstGeom prst="wedgeEllipseCallout">
              <a:avLst>
                <a:gd name="adj1" fmla="val -51854"/>
                <a:gd name="adj2" fmla="val 66543"/>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15" name="Rectangle 14"/>
            <p:cNvSpPr/>
            <p:nvPr/>
          </p:nvSpPr>
          <p:spPr>
            <a:xfrm rot="360614">
              <a:off x="8812608" y="3253545"/>
              <a:ext cx="1555172" cy="2215991"/>
            </a:xfrm>
            <a:prstGeom prst="rect">
              <a:avLst/>
            </a:prstGeom>
            <a:noFill/>
          </p:spPr>
          <p:txBody>
            <a:bodyPr wrap="square" lIns="91440" tIns="45720" rIns="91440" bIns="45720">
              <a:spAutoFit/>
            </a:bodyPr>
            <a:lstStyle/>
            <a:p>
              <a:pPr algn="ctr"/>
              <a:r>
                <a:rPr lang="en-US" sz="13800" b="1" cap="none" spc="0" dirty="0" smtClean="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t>
              </a:r>
              <a:endParaRPr lang="en-US" sz="138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p:txBody>
        </p:sp>
      </p:grpSp>
      <p:sp>
        <p:nvSpPr>
          <p:cNvPr id="18" name="TextBox 17"/>
          <p:cNvSpPr txBox="1"/>
          <p:nvPr/>
        </p:nvSpPr>
        <p:spPr>
          <a:xfrm>
            <a:off x="46803" y="405720"/>
            <a:ext cx="12049717" cy="5724644"/>
          </a:xfrm>
          <a:prstGeom prst="rect">
            <a:avLst/>
          </a:prstGeom>
          <a:noFill/>
        </p:spPr>
        <p:txBody>
          <a:bodyPr wrap="square" rtlCol="0">
            <a:spAutoFit/>
          </a:bodyPr>
          <a:lstStyle/>
          <a:p>
            <a:pPr algn="ctr"/>
            <a:r>
              <a:rPr lang="en-US" sz="6600" b="1" spc="-50" dirty="0">
                <a:solidFill>
                  <a:schemeClr val="accent2"/>
                </a:solidFill>
                <a:effectLst>
                  <a:outerShdw blurRad="38100" dist="38100" dir="2700000" algn="tl">
                    <a:srgbClr val="000000">
                      <a:alpha val="43137"/>
                    </a:srgbClr>
                  </a:outerShdw>
                </a:effectLst>
                <a:latin typeface="+mj-lt"/>
                <a:ea typeface="+mj-ea"/>
                <a:cs typeface="+mj-cs"/>
              </a:rPr>
              <a:t>Sticky</a:t>
            </a:r>
            <a:r>
              <a:rPr lang="en-US" dirty="0" smtClean="0"/>
              <a:t> </a:t>
            </a:r>
            <a:r>
              <a:rPr lang="en-US" sz="6600" b="1" spc="-50" dirty="0">
                <a:solidFill>
                  <a:schemeClr val="accent2"/>
                </a:solidFill>
                <a:effectLst>
                  <a:outerShdw blurRad="38100" dist="38100" dir="2700000" algn="tl">
                    <a:srgbClr val="000000">
                      <a:alpha val="43137"/>
                    </a:srgbClr>
                  </a:outerShdw>
                </a:effectLst>
                <a:latin typeface="+mj-lt"/>
                <a:ea typeface="+mj-ea"/>
                <a:cs typeface="+mj-cs"/>
              </a:rPr>
              <a:t>Note Color </a:t>
            </a:r>
            <a:r>
              <a:rPr lang="en-US" sz="6600" b="1" spc="-50" dirty="0" smtClean="0">
                <a:solidFill>
                  <a:schemeClr val="accent2"/>
                </a:solidFill>
                <a:effectLst>
                  <a:outerShdw blurRad="38100" dist="38100" dir="2700000" algn="tl">
                    <a:srgbClr val="000000">
                      <a:alpha val="43137"/>
                    </a:srgbClr>
                  </a:outerShdw>
                </a:effectLst>
                <a:latin typeface="+mj-lt"/>
                <a:ea typeface="+mj-ea"/>
                <a:cs typeface="+mj-cs"/>
              </a:rPr>
              <a:t>Coding</a:t>
            </a:r>
          </a:p>
          <a:p>
            <a:pPr algn="ctr"/>
            <a:endParaRPr lang="en-US" sz="6600" b="1" spc="-50" dirty="0" smtClean="0">
              <a:solidFill>
                <a:schemeClr val="accent2"/>
              </a:solidFill>
              <a:effectLst>
                <a:outerShdw blurRad="38100" dist="38100" dir="2700000" algn="tl">
                  <a:srgbClr val="000000">
                    <a:alpha val="43137"/>
                  </a:srgbClr>
                </a:outerShdw>
              </a:effectLst>
              <a:latin typeface="+mj-lt"/>
              <a:ea typeface="+mj-ea"/>
              <a:cs typeface="+mj-cs"/>
            </a:endParaRPr>
          </a:p>
          <a:p>
            <a:pPr algn="ctr"/>
            <a:endParaRPr lang="en-US" sz="6600" b="1" spc="-50" dirty="0">
              <a:solidFill>
                <a:schemeClr val="accent2"/>
              </a:solidFill>
              <a:effectLst>
                <a:outerShdw blurRad="38100" dist="38100" dir="2700000" algn="tl">
                  <a:srgbClr val="000000">
                    <a:alpha val="43137"/>
                  </a:srgbClr>
                </a:outerShdw>
              </a:effectLst>
              <a:latin typeface="+mj-lt"/>
              <a:ea typeface="+mj-ea"/>
              <a:cs typeface="+mj-cs"/>
            </a:endParaRPr>
          </a:p>
          <a:p>
            <a:pPr algn="ctr"/>
            <a:endParaRPr lang="en-US" sz="6600" b="1" spc="-50" dirty="0" smtClean="0">
              <a:solidFill>
                <a:schemeClr val="accent2"/>
              </a:solidFill>
              <a:effectLst>
                <a:outerShdw blurRad="38100" dist="38100" dir="2700000" algn="tl">
                  <a:srgbClr val="000000">
                    <a:alpha val="43137"/>
                  </a:srgbClr>
                </a:outerShdw>
              </a:effectLst>
              <a:latin typeface="+mj-lt"/>
              <a:ea typeface="+mj-ea"/>
              <a:cs typeface="+mj-cs"/>
            </a:endParaRPr>
          </a:p>
          <a:p>
            <a:pPr algn="ctr"/>
            <a:endParaRPr lang="en-US" sz="6600" b="1" spc="-50" dirty="0" smtClean="0">
              <a:solidFill>
                <a:schemeClr val="accent2"/>
              </a:solidFill>
              <a:effectLst>
                <a:outerShdw blurRad="38100" dist="38100" dir="2700000" algn="tl">
                  <a:srgbClr val="000000">
                    <a:alpha val="43137"/>
                  </a:srgbClr>
                </a:outerShdw>
              </a:effectLst>
              <a:latin typeface="+mj-lt"/>
              <a:ea typeface="+mj-ea"/>
              <a:cs typeface="+mj-cs"/>
            </a:endParaRPr>
          </a:p>
          <a:p>
            <a:pPr algn="ctr"/>
            <a:r>
              <a:rPr lang="en-US" sz="3600" b="1" spc="-50" dirty="0" smtClean="0">
                <a:solidFill>
                  <a:schemeClr val="accent2"/>
                </a:solidFill>
                <a:effectLst>
                  <a:outerShdw blurRad="38100" dist="38100" dir="2700000" algn="tl">
                    <a:srgbClr val="000000">
                      <a:alpha val="43137"/>
                    </a:srgbClr>
                  </a:outerShdw>
                </a:effectLst>
                <a:latin typeface="+mj-lt"/>
                <a:ea typeface="+mj-ea"/>
                <a:cs typeface="+mj-cs"/>
              </a:rPr>
              <a:t>Use the appropriate color for your comment, suggestion, or critique</a:t>
            </a:r>
            <a:endParaRPr lang="en-US" sz="3200" b="1" spc="-50" dirty="0">
              <a:solidFill>
                <a:schemeClr val="accent2"/>
              </a:solidFill>
              <a:effectLst>
                <a:outerShdw blurRad="38100" dist="38100" dir="2700000" algn="tl">
                  <a:srgbClr val="000000">
                    <a:alpha val="43137"/>
                  </a:srgbClr>
                </a:outerShdw>
              </a:effectLst>
              <a:latin typeface="+mj-lt"/>
              <a:ea typeface="+mj-ea"/>
              <a:cs typeface="+mj-cs"/>
            </a:endParaRPr>
          </a:p>
        </p:txBody>
      </p:sp>
    </p:spTree>
    <p:extLst>
      <p:ext uri="{BB962C8B-B14F-4D97-AF65-F5344CB8AC3E}">
        <p14:creationId xmlns:p14="http://schemas.microsoft.com/office/powerpoint/2010/main" val="73710954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pPr algn="ctr"/>
            <a:r>
              <a:rPr lang="en-US" sz="4800" b="1" dirty="0" smtClean="0">
                <a:effectLst>
                  <a:outerShdw blurRad="38100" dist="38100" dir="2700000" algn="tl">
                    <a:srgbClr val="000000">
                      <a:alpha val="43137"/>
                    </a:srgbClr>
                  </a:outerShdw>
                </a:effectLst>
              </a:rPr>
              <a:t>Professor T.’s Super Vote &amp; Explanation</a:t>
            </a:r>
            <a:r>
              <a:rPr lang="en-US" sz="2000" b="1" dirty="0" smtClean="0">
                <a:effectLst>
                  <a:outerShdw blurRad="38100" dist="38100" dir="2700000" algn="tl">
                    <a:srgbClr val="000000">
                      <a:alpha val="43137"/>
                    </a:srgbClr>
                  </a:outerShdw>
                </a:effectLst>
              </a:rPr>
              <a:t/>
            </a:r>
            <a:br>
              <a:rPr lang="en-US" sz="2000" b="1" dirty="0" smtClean="0">
                <a:effectLst>
                  <a:outerShdw blurRad="38100" dist="38100" dir="2700000" algn="tl">
                    <a:srgbClr val="000000">
                      <a:alpha val="43137"/>
                    </a:srgbClr>
                  </a:outerShdw>
                </a:effectLst>
              </a:rPr>
            </a:br>
            <a:r>
              <a:rPr lang="en-US" sz="2000" dirty="0" smtClean="0"/>
              <a:t>(10 </a:t>
            </a:r>
            <a:r>
              <a:rPr lang="en-US" sz="2000" dirty="0" err="1"/>
              <a:t>mins</a:t>
            </a:r>
            <a:r>
              <a:rPr lang="en-US" sz="2000" dirty="0"/>
              <a:t>)</a:t>
            </a:r>
          </a:p>
        </p:txBody>
      </p:sp>
      <p:pic>
        <p:nvPicPr>
          <p:cNvPr id="7" name="Picture Placeholder 6"/>
          <p:cNvPicPr>
            <a:picLocks noGrp="1" noChangeAspect="1"/>
          </p:cNvPicPr>
          <p:nvPr>
            <p:ph type="pic" idx="1"/>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rcRect t="18406" b="18406"/>
          <a:stretch>
            <a:fillRect/>
          </a:stretch>
        </p:blipFill>
        <p:spPr/>
      </p:pic>
      <p:sp>
        <p:nvSpPr>
          <p:cNvPr id="3" name="Text Placeholder 2"/>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90885780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pPr algn="ctr"/>
            <a:r>
              <a:rPr lang="en-US" sz="7300" dirty="0" smtClean="0"/>
              <a:t>Wireframes</a:t>
            </a:r>
            <a:endParaRPr lang="en-US" dirty="0"/>
          </a:p>
        </p:txBody>
      </p:sp>
      <p:sp>
        <p:nvSpPr>
          <p:cNvPr id="5" name="Content Placeholder 4"/>
          <p:cNvSpPr>
            <a:spLocks noGrp="1"/>
          </p:cNvSpPr>
          <p:nvPr>
            <p:ph idx="1"/>
          </p:nvPr>
        </p:nvSpPr>
        <p:spPr>
          <a:xfrm>
            <a:off x="1097280" y="1845734"/>
            <a:ext cx="4762344" cy="4377784"/>
          </a:xfrm>
        </p:spPr>
        <p:txBody>
          <a:bodyPr anchor="ctr">
            <a:noAutofit/>
          </a:bodyPr>
          <a:lstStyle/>
          <a:p>
            <a:pPr>
              <a:buFont typeface="Wingdings" panose="05000000000000000000" pitchFamily="2" charset="2"/>
              <a:buChar char="§"/>
            </a:pPr>
            <a:r>
              <a:rPr lang="en-US" sz="2200" dirty="0" smtClean="0"/>
              <a:t>Rough Sketches of the flow through the experience of your product via screens</a:t>
            </a:r>
          </a:p>
          <a:p>
            <a:pPr>
              <a:buFont typeface="Wingdings" panose="05000000000000000000" pitchFamily="2" charset="2"/>
              <a:buChar char="§"/>
            </a:pPr>
            <a:r>
              <a:rPr lang="en-US" sz="2200" dirty="0" smtClean="0"/>
              <a:t>You strive for a minimum viable version of your final comprehensive product</a:t>
            </a:r>
          </a:p>
          <a:p>
            <a:pPr>
              <a:buFont typeface="Wingdings" panose="05000000000000000000" pitchFamily="2" charset="2"/>
              <a:buChar char="§"/>
            </a:pPr>
            <a:r>
              <a:rPr lang="en-US" sz="2200" dirty="0" smtClean="0"/>
              <a:t>Don’t worry about perfection – </a:t>
            </a:r>
            <a:br>
              <a:rPr lang="en-US" sz="2200" dirty="0" smtClean="0"/>
            </a:br>
            <a:r>
              <a:rPr lang="en-US" sz="2200" dirty="0" smtClean="0"/>
              <a:t> Focus on what the basic screens will do</a:t>
            </a:r>
          </a:p>
          <a:p>
            <a:pPr>
              <a:buFont typeface="Wingdings" panose="05000000000000000000" pitchFamily="2" charset="2"/>
              <a:buChar char="§"/>
            </a:pPr>
            <a:r>
              <a:rPr lang="en-US" sz="2200" dirty="0" smtClean="0"/>
              <a:t>Sketch fidelity </a:t>
            </a:r>
            <a:r>
              <a:rPr lang="en-US" sz="2200" b="1" i="1" dirty="0" smtClean="0"/>
              <a:t>should</a:t>
            </a:r>
            <a:r>
              <a:rPr lang="en-US" sz="2200" dirty="0" smtClean="0"/>
              <a:t> be low</a:t>
            </a:r>
          </a:p>
          <a:p>
            <a:pPr>
              <a:buFont typeface="Wingdings" panose="05000000000000000000" pitchFamily="2" charset="2"/>
              <a:buChar char="§"/>
            </a:pPr>
            <a:r>
              <a:rPr lang="en-US" sz="2200" dirty="0" smtClean="0"/>
              <a:t>Focus on the </a:t>
            </a:r>
            <a:r>
              <a:rPr lang="en-US" sz="2200" b="1" i="1" dirty="0" smtClean="0"/>
              <a:t>Happy! </a:t>
            </a:r>
            <a:r>
              <a:rPr lang="en-US" sz="2200" b="1" dirty="0" smtClean="0"/>
              <a:t>Path…</a:t>
            </a:r>
            <a:r>
              <a:rPr lang="en-US" sz="2200" dirty="0" smtClean="0"/>
              <a:t>Don’t worry about errors or ‘edge’ personas yet</a:t>
            </a:r>
          </a:p>
          <a:p>
            <a:pPr>
              <a:buFont typeface="Wingdings" panose="05000000000000000000" pitchFamily="2" charset="2"/>
              <a:buChar char="§"/>
            </a:pPr>
            <a:endParaRPr lang="en-US" sz="2200" dirty="0"/>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26480" y="2201213"/>
            <a:ext cx="5304230" cy="3256280"/>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42424843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pPr algn="ctr"/>
            <a:r>
              <a:rPr lang="en-US" sz="7300" dirty="0" smtClean="0"/>
              <a:t>Wireframes - Technique</a:t>
            </a:r>
            <a:r>
              <a:rPr lang="en-US" dirty="0" smtClean="0"/>
              <a:t/>
            </a:r>
            <a:br>
              <a:rPr lang="en-US" dirty="0" smtClean="0"/>
            </a:br>
            <a:r>
              <a:rPr lang="en-US" dirty="0" smtClean="0"/>
              <a:t>(45 </a:t>
            </a:r>
            <a:r>
              <a:rPr lang="en-US" dirty="0" err="1"/>
              <a:t>mins</a:t>
            </a:r>
            <a:r>
              <a:rPr lang="en-US" dirty="0"/>
              <a:t>)</a:t>
            </a:r>
          </a:p>
        </p:txBody>
      </p:sp>
      <p:sp>
        <p:nvSpPr>
          <p:cNvPr id="5" name="Content Placeholder 4"/>
          <p:cNvSpPr>
            <a:spLocks noGrp="1"/>
          </p:cNvSpPr>
          <p:nvPr>
            <p:ph idx="1"/>
          </p:nvPr>
        </p:nvSpPr>
        <p:spPr/>
        <p:txBody>
          <a:bodyPr>
            <a:noAutofit/>
          </a:bodyPr>
          <a:lstStyle/>
          <a:p>
            <a:pPr>
              <a:buFont typeface="Wingdings" panose="05000000000000000000" pitchFamily="2" charset="2"/>
              <a:buChar char="§"/>
            </a:pPr>
            <a:r>
              <a:rPr lang="en-US" sz="3600" dirty="0" smtClean="0"/>
              <a:t>Use the pre-drawn interface template sheets made available to you today</a:t>
            </a:r>
          </a:p>
          <a:p>
            <a:pPr marL="0" indent="0" algn="ctr">
              <a:buNone/>
            </a:pPr>
            <a:r>
              <a:rPr lang="en-US" sz="4800" b="1" dirty="0" smtClean="0">
                <a:solidFill>
                  <a:schemeClr val="accent5"/>
                </a:solidFill>
              </a:rPr>
              <a:t>OR </a:t>
            </a:r>
          </a:p>
          <a:p>
            <a:pPr>
              <a:buFont typeface="Wingdings" panose="05000000000000000000" pitchFamily="2" charset="2"/>
              <a:buChar char="§"/>
            </a:pPr>
            <a:r>
              <a:rPr lang="en-US" sz="3600" dirty="0"/>
              <a:t>U</a:t>
            </a:r>
            <a:r>
              <a:rPr lang="en-US" sz="3600" dirty="0" smtClean="0"/>
              <a:t>se several large sheets of either post-its or graph paper</a:t>
            </a:r>
          </a:p>
          <a:p>
            <a:pPr>
              <a:buFont typeface="Wingdings" panose="05000000000000000000" pitchFamily="2" charset="2"/>
              <a:buChar char="§"/>
            </a:pPr>
            <a:r>
              <a:rPr lang="en-US" sz="3600" dirty="0" smtClean="0"/>
              <a:t>Draw out wireframes of all the core persona’s interactions through the entire experience journey</a:t>
            </a:r>
            <a:endParaRPr lang="en-US" sz="3600" dirty="0"/>
          </a:p>
        </p:txBody>
      </p:sp>
    </p:spTree>
    <p:extLst>
      <p:ext uri="{BB962C8B-B14F-4D97-AF65-F5344CB8AC3E}">
        <p14:creationId xmlns:p14="http://schemas.microsoft.com/office/powerpoint/2010/main" val="364710205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a:xfrm>
            <a:off x="0" y="1433354"/>
            <a:ext cx="5824026" cy="3068012"/>
          </a:xfrm>
        </p:spPr>
        <p:txBody>
          <a:bodyPr>
            <a:normAutofit fontScale="90000"/>
          </a:bodyPr>
          <a:lstStyle/>
          <a:p>
            <a:pPr algn="ctr"/>
            <a:r>
              <a:rPr lang="en-US" dirty="0" smtClean="0">
                <a:solidFill>
                  <a:schemeClr val="accent6">
                    <a:lumMod val="20000"/>
                    <a:lumOff val="80000"/>
                  </a:schemeClr>
                </a:solidFill>
              </a:rPr>
              <a:t>REMINDERS </a:t>
            </a:r>
            <a:br>
              <a:rPr lang="en-US" dirty="0" smtClean="0">
                <a:solidFill>
                  <a:schemeClr val="accent6">
                    <a:lumMod val="20000"/>
                    <a:lumOff val="80000"/>
                  </a:schemeClr>
                </a:solidFill>
              </a:rPr>
            </a:br>
            <a:r>
              <a:rPr lang="en-US" dirty="0" smtClean="0">
                <a:solidFill>
                  <a:schemeClr val="accent6">
                    <a:lumMod val="20000"/>
                    <a:lumOff val="80000"/>
                  </a:schemeClr>
                </a:solidFill>
              </a:rPr>
              <a:t>&amp; </a:t>
            </a:r>
            <a:br>
              <a:rPr lang="en-US" dirty="0" smtClean="0">
                <a:solidFill>
                  <a:schemeClr val="accent6">
                    <a:lumMod val="20000"/>
                    <a:lumOff val="80000"/>
                  </a:schemeClr>
                </a:solidFill>
              </a:rPr>
            </a:br>
            <a:r>
              <a:rPr lang="en-US" dirty="0" smtClean="0">
                <a:solidFill>
                  <a:schemeClr val="accent6">
                    <a:lumMod val="20000"/>
                    <a:lumOff val="80000"/>
                  </a:schemeClr>
                </a:solidFill>
              </a:rPr>
              <a:t>NEXT STEPS</a:t>
            </a:r>
            <a:endParaRPr lang="en-US" sz="8800" dirty="0">
              <a:solidFill>
                <a:schemeClr val="accent6">
                  <a:lumMod val="20000"/>
                  <a:lumOff val="80000"/>
                </a:schemeClr>
              </a:solidFill>
            </a:endParaRPr>
          </a:p>
        </p:txBody>
      </p:sp>
      <p:pic>
        <p:nvPicPr>
          <p:cNvPr id="2" name="Picture 1"/>
          <p:cNvPicPr>
            <a:picLocks noChangeAspect="1"/>
          </p:cNvPicPr>
          <p:nvPr/>
        </p:nvPicPr>
        <p:blipFill>
          <a:blip r:embed="rId3">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824026" y="-14623"/>
            <a:ext cx="6367974" cy="6367974"/>
          </a:xfrm>
          <a:prstGeom prst="rect">
            <a:avLst/>
          </a:prstGeom>
        </p:spPr>
      </p:pic>
      <p:pic>
        <p:nvPicPr>
          <p:cNvPr id="9" name="Content Placeholder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5949343"/>
            <a:ext cx="12192000" cy="381138"/>
          </a:xfrm>
          <a:prstGeom prst="rect">
            <a:avLst/>
          </a:prstGeom>
        </p:spPr>
      </p:pic>
    </p:spTree>
    <p:extLst>
      <p:ext uri="{BB962C8B-B14F-4D97-AF65-F5344CB8AC3E}">
        <p14:creationId xmlns:p14="http://schemas.microsoft.com/office/powerpoint/2010/main" val="373430359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1340" y="0"/>
            <a:ext cx="4043190" cy="2286000"/>
          </a:xfrm>
        </p:spPr>
        <p:txBody>
          <a:bodyPr>
            <a:normAutofit/>
          </a:bodyPr>
          <a:lstStyle/>
          <a:p>
            <a:pPr algn="ctr"/>
            <a:r>
              <a:rPr lang="en-US" sz="5400" b="1" dirty="0" smtClean="0">
                <a:solidFill>
                  <a:schemeClr val="accent6">
                    <a:lumMod val="60000"/>
                    <a:lumOff val="40000"/>
                  </a:schemeClr>
                </a:solidFill>
                <a:effectLst>
                  <a:outerShdw blurRad="38100" dist="38100" dir="2700000" algn="tl">
                    <a:srgbClr val="000000">
                      <a:alpha val="43137"/>
                    </a:srgbClr>
                  </a:outerShdw>
                </a:effectLst>
              </a:rPr>
              <a:t>REMEMBER!</a:t>
            </a:r>
            <a:endParaRPr lang="en-US" sz="5400" b="1" dirty="0">
              <a:solidFill>
                <a:schemeClr val="accent6">
                  <a:lumMod val="60000"/>
                  <a:lumOff val="40000"/>
                </a:schemeClr>
              </a:solidFill>
              <a:effectLst>
                <a:outerShdw blurRad="38100" dist="38100" dir="2700000" algn="tl">
                  <a:srgbClr val="000000">
                    <a:alpha val="43137"/>
                  </a:srgbClr>
                </a:outerShdw>
              </a:effectLst>
            </a:endParaRPr>
          </a:p>
        </p:txBody>
      </p:sp>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134530" y="0"/>
            <a:ext cx="8057470" cy="3129761"/>
          </a:xfrm>
        </p:spPr>
      </p:pic>
      <p:sp>
        <p:nvSpPr>
          <p:cNvPr id="6" name="Text Placeholder 5"/>
          <p:cNvSpPr>
            <a:spLocks noGrp="1"/>
          </p:cNvSpPr>
          <p:nvPr>
            <p:ph type="body" sz="half" idx="2"/>
          </p:nvPr>
        </p:nvSpPr>
        <p:spPr>
          <a:xfrm>
            <a:off x="4406747" y="3267603"/>
            <a:ext cx="7326218" cy="3379124"/>
          </a:xfrm>
        </p:spPr>
        <p:txBody>
          <a:bodyPr>
            <a:noAutofit/>
          </a:bodyPr>
          <a:lstStyle/>
          <a:p>
            <a:pPr algn="ctr"/>
            <a:r>
              <a:rPr lang="en-US" sz="3600" b="1" dirty="0" smtClean="0">
                <a:solidFill>
                  <a:schemeClr val="accent6">
                    <a:lumMod val="50000"/>
                  </a:schemeClr>
                </a:solidFill>
                <a:effectLst>
                  <a:outerShdw blurRad="38100" dist="38100" dir="2700000" algn="tl">
                    <a:srgbClr val="000000">
                      <a:alpha val="43137"/>
                    </a:srgbClr>
                  </a:outerShdw>
                </a:effectLst>
              </a:rPr>
              <a:t>USERS are your primary stakeholder</a:t>
            </a:r>
            <a:r>
              <a:rPr lang="en-US" sz="2800" b="1" dirty="0" smtClean="0">
                <a:solidFill>
                  <a:schemeClr val="accent6">
                    <a:lumMod val="50000"/>
                  </a:schemeClr>
                </a:solidFill>
                <a:effectLst>
                  <a:outerShdw blurRad="38100" dist="38100" dir="2700000" algn="tl">
                    <a:srgbClr val="000000">
                      <a:alpha val="43137"/>
                    </a:srgbClr>
                  </a:outerShdw>
                </a:effectLst>
              </a:rPr>
              <a:t/>
            </a:r>
            <a:br>
              <a:rPr lang="en-US" sz="2800" b="1" dirty="0" smtClean="0">
                <a:solidFill>
                  <a:schemeClr val="accent6">
                    <a:lumMod val="50000"/>
                  </a:schemeClr>
                </a:solidFill>
                <a:effectLst>
                  <a:outerShdw blurRad="38100" dist="38100" dir="2700000" algn="tl">
                    <a:srgbClr val="000000">
                      <a:alpha val="43137"/>
                    </a:srgbClr>
                  </a:outerShdw>
                </a:effectLst>
              </a:rPr>
            </a:br>
            <a:endParaRPr lang="en-US" sz="2800" b="1" dirty="0" smtClean="0">
              <a:solidFill>
                <a:schemeClr val="accent6">
                  <a:lumMod val="50000"/>
                </a:schemeClr>
              </a:solidFill>
              <a:effectLst>
                <a:outerShdw blurRad="38100" dist="38100" dir="2700000" algn="tl">
                  <a:srgbClr val="000000">
                    <a:alpha val="43137"/>
                  </a:srgbClr>
                </a:outerShdw>
              </a:effectLst>
            </a:endParaRPr>
          </a:p>
          <a:p>
            <a:r>
              <a:rPr lang="en-US" sz="4000" dirty="0" smtClean="0">
                <a:solidFill>
                  <a:schemeClr val="accent6">
                    <a:lumMod val="50000"/>
                  </a:schemeClr>
                </a:solidFill>
              </a:rPr>
              <a:t>To get assessed positively by Dr. T., your design reports need to speak from the USER’S perspective, </a:t>
            </a:r>
            <a:br>
              <a:rPr lang="en-US" sz="4000" dirty="0" smtClean="0">
                <a:solidFill>
                  <a:schemeClr val="accent6">
                    <a:lumMod val="50000"/>
                  </a:schemeClr>
                </a:solidFill>
              </a:rPr>
            </a:br>
            <a:r>
              <a:rPr lang="en-US" sz="4000" dirty="0" smtClean="0">
                <a:solidFill>
                  <a:schemeClr val="accent6">
                    <a:lumMod val="50000"/>
                  </a:schemeClr>
                </a:solidFill>
              </a:rPr>
              <a:t>NOT yours as designers!</a:t>
            </a:r>
            <a:endParaRPr lang="en-US" sz="4000" dirty="0">
              <a:solidFill>
                <a:schemeClr val="accent6">
                  <a:lumMod val="50000"/>
                </a:schemeClr>
              </a:solidFill>
            </a:endParaRPr>
          </a:p>
        </p:txBody>
      </p:sp>
      <p:pic>
        <p:nvPicPr>
          <p:cNvPr id="8" name="Picture 7"/>
          <p:cNvPicPr>
            <a:picLocks noChangeAspect="1"/>
          </p:cNvPicPr>
          <p:nvPr/>
        </p:nvPicPr>
        <p:blipFill>
          <a:blip r:embed="rId4">
            <a:duotone>
              <a:schemeClr val="accent6">
                <a:shade val="45000"/>
                <a:satMod val="135000"/>
              </a:schemeClr>
              <a:prstClr val="white"/>
            </a:duotone>
            <a:extLst>
              <a:ext uri="{BEBA8EAE-BF5A-486C-A8C5-ECC9F3942E4B}">
                <a14:imgProps xmlns:a14="http://schemas.microsoft.com/office/drawing/2010/main">
                  <a14:imgLayer r:embed="rId5">
                    <a14:imgEffect>
                      <a14:backgroundRemoval t="3468" b="92486" l="0" r="98288"/>
                    </a14:imgEffect>
                  </a14:imgLayer>
                </a14:imgProps>
              </a:ext>
              <a:ext uri="{28A0092B-C50C-407E-A947-70E740481C1C}">
                <a14:useLocalDpi xmlns:a14="http://schemas.microsoft.com/office/drawing/2010/main" val="0"/>
              </a:ext>
            </a:extLst>
          </a:blip>
          <a:stretch>
            <a:fillRect/>
          </a:stretch>
        </p:blipFill>
        <p:spPr>
          <a:xfrm>
            <a:off x="504133" y="3129761"/>
            <a:ext cx="3217604" cy="1906320"/>
          </a:xfrm>
          <a:prstGeom prst="rect">
            <a:avLst/>
          </a:prstGeom>
        </p:spPr>
      </p:pic>
    </p:spTree>
    <p:extLst>
      <p:ext uri="{BB962C8B-B14F-4D97-AF65-F5344CB8AC3E}">
        <p14:creationId xmlns:p14="http://schemas.microsoft.com/office/powerpoint/2010/main" val="307290631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pPr algn="ctr"/>
            <a:r>
              <a:rPr lang="en-US" sz="6600" dirty="0" smtClean="0"/>
              <a:t>NEXT STEPS</a:t>
            </a:r>
            <a:endParaRPr lang="en-US" sz="6600" dirty="0"/>
          </a:p>
        </p:txBody>
      </p:sp>
      <p:sp>
        <p:nvSpPr>
          <p:cNvPr id="5" name="Content Placeholder 4"/>
          <p:cNvSpPr>
            <a:spLocks noGrp="1"/>
          </p:cNvSpPr>
          <p:nvPr>
            <p:ph idx="1"/>
          </p:nvPr>
        </p:nvSpPr>
        <p:spPr>
          <a:xfrm>
            <a:off x="1097280" y="1845734"/>
            <a:ext cx="10058400" cy="4433880"/>
          </a:xfrm>
        </p:spPr>
        <p:txBody>
          <a:bodyPr>
            <a:normAutofit/>
          </a:bodyPr>
          <a:lstStyle/>
          <a:p>
            <a:pPr>
              <a:buFont typeface="Wingdings" panose="05000000000000000000" pitchFamily="2" charset="2"/>
              <a:buChar char="v"/>
            </a:pPr>
            <a:r>
              <a:rPr lang="en-US" sz="2400" dirty="0" smtClean="0"/>
              <a:t>Monday Feb 28 Remote Class: Intro to Prototyping</a:t>
            </a:r>
          </a:p>
          <a:p>
            <a:pPr>
              <a:buFont typeface="Wingdings" panose="05000000000000000000" pitchFamily="2" charset="2"/>
              <a:buChar char="v"/>
            </a:pPr>
            <a:r>
              <a:rPr lang="en-US" sz="2400" dirty="0" smtClean="0"/>
              <a:t>Work on Solo Work – Case Study #1 Analysis Paper</a:t>
            </a:r>
          </a:p>
          <a:p>
            <a:pPr>
              <a:buFont typeface="Wingdings" panose="05000000000000000000" pitchFamily="2" charset="2"/>
              <a:buChar char="v"/>
            </a:pPr>
            <a:r>
              <a:rPr lang="en-US" sz="2400" dirty="0" smtClean="0"/>
              <a:t>Read articles on prototyping (to be uploaded Feb 28)</a:t>
            </a:r>
          </a:p>
          <a:p>
            <a:pPr>
              <a:buFont typeface="Wingdings" panose="05000000000000000000" pitchFamily="2" charset="2"/>
              <a:buChar char="v"/>
            </a:pPr>
            <a:r>
              <a:rPr lang="en-US" sz="2400" dirty="0" smtClean="0"/>
              <a:t>Monday March 7 – NO CLASS (Dr. T. travelling to SIGCSE) </a:t>
            </a:r>
          </a:p>
          <a:p>
            <a:pPr lvl="2"/>
            <a:r>
              <a:rPr lang="en-US" sz="1800" dirty="0" smtClean="0"/>
              <a:t>Upload work product from Sprint #2 kickoff</a:t>
            </a:r>
          </a:p>
          <a:p>
            <a:pPr>
              <a:buFont typeface="Wingdings" panose="05000000000000000000" pitchFamily="2" charset="2"/>
              <a:buChar char="v"/>
            </a:pPr>
            <a:r>
              <a:rPr lang="en-US" sz="2400" dirty="0" smtClean="0"/>
              <a:t>Read articles on design principles (color; complexity; information design)</a:t>
            </a:r>
          </a:p>
          <a:p>
            <a:pPr lvl="1">
              <a:buFont typeface="Wingdings" panose="05000000000000000000" pitchFamily="2" charset="2"/>
              <a:buChar char="v"/>
            </a:pPr>
            <a:r>
              <a:rPr lang="en-US" sz="2200" dirty="0" smtClean="0"/>
              <a:t>To be uploaded March 9-10</a:t>
            </a:r>
            <a:endParaRPr lang="en-US" sz="2200" dirty="0"/>
          </a:p>
          <a:p>
            <a:pPr>
              <a:buFont typeface="Wingdings" panose="05000000000000000000" pitchFamily="2" charset="2"/>
              <a:buChar char="v"/>
            </a:pPr>
            <a:r>
              <a:rPr lang="en-US" sz="2400" dirty="0" smtClean="0"/>
              <a:t>Start working in your GP on Sprint #2 deliverables</a:t>
            </a:r>
          </a:p>
          <a:p>
            <a:pPr>
              <a:buFont typeface="Wingdings" panose="05000000000000000000" pitchFamily="2" charset="2"/>
              <a:buChar char="v"/>
            </a:pPr>
            <a:r>
              <a:rPr lang="en-US" sz="2400" dirty="0" smtClean="0"/>
              <a:t>Design Sprint #2 concludes March 19</a:t>
            </a:r>
            <a:endParaRPr lang="en-US" sz="2400" dirty="0"/>
          </a:p>
        </p:txBody>
      </p:sp>
    </p:spTree>
    <p:extLst>
      <p:ext uri="{BB962C8B-B14F-4D97-AF65-F5344CB8AC3E}">
        <p14:creationId xmlns:p14="http://schemas.microsoft.com/office/powerpoint/2010/main" val="111693577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r>
              <a:rPr lang="en-US" sz="3600" dirty="0">
                <a:latin typeface="Helvetica" charset="0"/>
                <a:ea typeface="ＭＳ Ｐゴシック" charset="0"/>
                <a:cs typeface="ＭＳ Ｐゴシック" charset="0"/>
              </a:rPr>
              <a:t>UI Design </a:t>
            </a:r>
            <a:r>
              <a:rPr lang="en-US" sz="3600" dirty="0" smtClean="0">
                <a:latin typeface="Helvetica" charset="0"/>
                <a:ea typeface="ＭＳ Ｐゴシック" charset="0"/>
                <a:cs typeface="ＭＳ Ｐゴシック" charset="0"/>
              </a:rPr>
              <a:t>Guidelines </a:t>
            </a:r>
            <a:br>
              <a:rPr lang="en-US" sz="3600" dirty="0" smtClean="0">
                <a:latin typeface="Helvetica" charset="0"/>
                <a:ea typeface="ＭＳ Ｐゴシック" charset="0"/>
                <a:cs typeface="ＭＳ Ｐゴシック" charset="0"/>
              </a:rPr>
            </a:br>
            <a:r>
              <a:rPr lang="en-US" sz="3200" dirty="0" smtClean="0">
                <a:latin typeface="Helvetica" charset="0"/>
                <a:ea typeface="ＭＳ Ｐゴシック" charset="0"/>
                <a:cs typeface="ＭＳ Ｐゴシック" charset="0"/>
              </a:rPr>
              <a:t>(</a:t>
            </a:r>
            <a:r>
              <a:rPr lang="en-US" sz="3200" dirty="0">
                <a:latin typeface="Helvetica" charset="0"/>
                <a:ea typeface="ＭＳ Ｐゴシック" charset="0"/>
                <a:cs typeface="ＭＳ Ｐゴシック" charset="0"/>
              </a:rPr>
              <a:t>Shneiderman, 1987, 1998, …, 2010)</a:t>
            </a:r>
            <a:endParaRPr lang="en-US" sz="3600" dirty="0">
              <a:latin typeface="Helvetica" charset="0"/>
              <a:ea typeface="ＭＳ Ｐゴシック" charset="0"/>
              <a:cs typeface="ＭＳ Ｐゴシック" charset="0"/>
            </a:endParaRPr>
          </a:p>
        </p:txBody>
      </p:sp>
      <p:sp>
        <p:nvSpPr>
          <p:cNvPr id="17411" name="Rectangle 3"/>
          <p:cNvSpPr>
            <a:spLocks noGrp="1" noChangeArrowheads="1"/>
          </p:cNvSpPr>
          <p:nvPr>
            <p:ph idx="1"/>
          </p:nvPr>
        </p:nvSpPr>
        <p:spPr>
          <a:xfrm>
            <a:off x="1097280" y="1931470"/>
            <a:ext cx="10488405" cy="3929275"/>
          </a:xfrm>
        </p:spPr>
        <p:txBody>
          <a:bodyPr>
            <a:noAutofit/>
          </a:bodyPr>
          <a:lstStyle/>
          <a:p>
            <a:pPr>
              <a:buFont typeface="+mj-lt"/>
              <a:buAutoNum type="arabicPeriod"/>
            </a:pPr>
            <a:r>
              <a:rPr lang="en-US" sz="2400" dirty="0">
                <a:latin typeface="Arial" charset="0"/>
                <a:ea typeface="ＭＳ Ｐゴシック" charset="0"/>
                <a:cs typeface="ＭＳ Ｐゴシック" charset="0"/>
              </a:rPr>
              <a:t>Strive for consistency</a:t>
            </a:r>
          </a:p>
          <a:p>
            <a:pPr>
              <a:buFont typeface="+mj-lt"/>
              <a:buAutoNum type="arabicPeriod"/>
            </a:pPr>
            <a:r>
              <a:rPr lang="en-US" sz="2400" dirty="0">
                <a:latin typeface="Arial" charset="0"/>
                <a:ea typeface="ＭＳ Ｐゴシック" charset="0"/>
                <a:cs typeface="ＭＳ Ｐゴシック" charset="0"/>
              </a:rPr>
              <a:t>Cater to universal usability</a:t>
            </a:r>
          </a:p>
          <a:p>
            <a:pPr>
              <a:buFont typeface="+mj-lt"/>
              <a:buAutoNum type="arabicPeriod"/>
            </a:pPr>
            <a:r>
              <a:rPr lang="en-US" sz="2400" dirty="0">
                <a:latin typeface="Arial" charset="0"/>
                <a:ea typeface="ＭＳ Ｐゴシック" charset="0"/>
                <a:cs typeface="ＭＳ Ｐゴシック" charset="0"/>
              </a:rPr>
              <a:t>Offer informative feedback</a:t>
            </a:r>
          </a:p>
          <a:p>
            <a:pPr>
              <a:buFont typeface="+mj-lt"/>
              <a:buAutoNum type="arabicPeriod"/>
            </a:pPr>
            <a:r>
              <a:rPr lang="en-US" sz="2400" dirty="0">
                <a:latin typeface="Arial" charset="0"/>
                <a:ea typeface="ＭＳ Ｐゴシック" charset="0"/>
                <a:cs typeface="ＭＳ Ｐゴシック" charset="0"/>
              </a:rPr>
              <a:t>Design task-flows to yield closure</a:t>
            </a:r>
          </a:p>
          <a:p>
            <a:pPr>
              <a:buFont typeface="+mj-lt"/>
              <a:buAutoNum type="arabicPeriod"/>
            </a:pPr>
            <a:r>
              <a:rPr lang="en-US" sz="2400" dirty="0">
                <a:latin typeface="Arial" charset="0"/>
                <a:ea typeface="ＭＳ Ｐゴシック" charset="0"/>
                <a:cs typeface="ＭＳ Ｐゴシック" charset="0"/>
              </a:rPr>
              <a:t>Prevent errors</a:t>
            </a:r>
          </a:p>
          <a:p>
            <a:pPr>
              <a:buFont typeface="+mj-lt"/>
              <a:buAutoNum type="arabicPeriod"/>
            </a:pPr>
            <a:r>
              <a:rPr lang="en-US" sz="2400" dirty="0">
                <a:latin typeface="Arial" charset="0"/>
                <a:ea typeface="ＭＳ Ｐゴシック" charset="0"/>
                <a:cs typeface="ＭＳ Ｐゴシック" charset="0"/>
              </a:rPr>
              <a:t>Permit easy reversal of actions</a:t>
            </a:r>
          </a:p>
          <a:p>
            <a:pPr>
              <a:buFont typeface="+mj-lt"/>
              <a:buAutoNum type="arabicPeriod"/>
            </a:pPr>
            <a:r>
              <a:rPr lang="en-US" sz="2400" dirty="0">
                <a:latin typeface="Arial" charset="0"/>
                <a:ea typeface="ＭＳ Ｐゴシック" charset="0"/>
                <a:cs typeface="ＭＳ Ｐゴシック" charset="0"/>
              </a:rPr>
              <a:t>Make users feel </a:t>
            </a:r>
            <a:r>
              <a:rPr lang="en-US" sz="2400" i="1" dirty="0">
                <a:latin typeface="Arial" charset="0"/>
                <a:ea typeface="ＭＳ Ｐゴシック" charset="0"/>
                <a:cs typeface="ＭＳ Ｐゴシック" charset="0"/>
              </a:rPr>
              <a:t>they</a:t>
            </a:r>
            <a:r>
              <a:rPr lang="en-US" sz="2400" dirty="0">
                <a:latin typeface="Arial" charset="0"/>
                <a:ea typeface="ＭＳ Ｐゴシック" charset="0"/>
                <a:cs typeface="ＭＳ Ｐゴシック" charset="0"/>
              </a:rPr>
              <a:t> are in control</a:t>
            </a:r>
          </a:p>
          <a:p>
            <a:pPr>
              <a:buFont typeface="+mj-lt"/>
              <a:buAutoNum type="arabicPeriod"/>
            </a:pPr>
            <a:r>
              <a:rPr lang="en-US" sz="2400" dirty="0">
                <a:latin typeface="Arial" charset="0"/>
                <a:ea typeface="ＭＳ Ｐゴシック" charset="0"/>
                <a:cs typeface="ＭＳ Ｐゴシック" charset="0"/>
              </a:rPr>
              <a:t>Minimize short-term memory load</a:t>
            </a:r>
          </a:p>
        </p:txBody>
      </p:sp>
      <p:sp>
        <p:nvSpPr>
          <p:cNvPr id="17409" name="Slide Number Placeholder 4"/>
          <p:cNvSpPr>
            <a:spLocks noGrp="1"/>
          </p:cNvSpPr>
          <p:nvPr>
            <p:ph type="sldNum" sz="quarter" idx="4294967295"/>
          </p:nvPr>
        </p:nvSpPr>
        <p:spPr>
          <a:xfrm>
            <a:off x="9900458" y="6459785"/>
            <a:ext cx="1312025" cy="365125"/>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4800" b="1">
                <a:solidFill>
                  <a:schemeClr val="tx1"/>
                </a:solidFill>
                <a:latin typeface="Times" charset="0"/>
                <a:ea typeface="ＭＳ Ｐゴシック" charset="0"/>
                <a:cs typeface="ＭＳ Ｐゴシック" charset="0"/>
              </a:defRPr>
            </a:lvl1pPr>
            <a:lvl2pPr marL="742950" indent="-285750">
              <a:defRPr sz="4800" b="1">
                <a:solidFill>
                  <a:schemeClr val="tx1"/>
                </a:solidFill>
                <a:latin typeface="Times" charset="0"/>
                <a:ea typeface="ＭＳ Ｐゴシック" charset="0"/>
              </a:defRPr>
            </a:lvl2pPr>
            <a:lvl3pPr marL="1143000" indent="-228600">
              <a:defRPr sz="4800" b="1">
                <a:solidFill>
                  <a:schemeClr val="tx1"/>
                </a:solidFill>
                <a:latin typeface="Times" charset="0"/>
                <a:ea typeface="ＭＳ Ｐゴシック" charset="0"/>
              </a:defRPr>
            </a:lvl3pPr>
            <a:lvl4pPr marL="1600200" indent="-228600">
              <a:defRPr sz="4800" b="1">
                <a:solidFill>
                  <a:schemeClr val="tx1"/>
                </a:solidFill>
                <a:latin typeface="Times" charset="0"/>
                <a:ea typeface="ＭＳ Ｐゴシック" charset="0"/>
              </a:defRPr>
            </a:lvl4pPr>
            <a:lvl5pPr marL="2057400" indent="-228600">
              <a:defRPr sz="4800" b="1">
                <a:solidFill>
                  <a:schemeClr val="tx1"/>
                </a:solidFill>
                <a:latin typeface="Times" charset="0"/>
                <a:ea typeface="ＭＳ Ｐゴシック" charset="0"/>
              </a:defRPr>
            </a:lvl5pPr>
            <a:lvl6pPr marL="2514600" indent="-228600" eaLnBrk="0" fontAlgn="base" hangingPunct="0">
              <a:spcBef>
                <a:spcPct val="0"/>
              </a:spcBef>
              <a:spcAft>
                <a:spcPct val="0"/>
              </a:spcAft>
              <a:defRPr sz="4800" b="1">
                <a:solidFill>
                  <a:schemeClr val="tx1"/>
                </a:solidFill>
                <a:latin typeface="Times" charset="0"/>
                <a:ea typeface="ＭＳ Ｐゴシック" charset="0"/>
              </a:defRPr>
            </a:lvl6pPr>
            <a:lvl7pPr marL="2971800" indent="-228600" eaLnBrk="0" fontAlgn="base" hangingPunct="0">
              <a:spcBef>
                <a:spcPct val="0"/>
              </a:spcBef>
              <a:spcAft>
                <a:spcPct val="0"/>
              </a:spcAft>
              <a:defRPr sz="4800" b="1">
                <a:solidFill>
                  <a:schemeClr val="tx1"/>
                </a:solidFill>
                <a:latin typeface="Times" charset="0"/>
                <a:ea typeface="ＭＳ Ｐゴシック" charset="0"/>
              </a:defRPr>
            </a:lvl7pPr>
            <a:lvl8pPr marL="3429000" indent="-228600" eaLnBrk="0" fontAlgn="base" hangingPunct="0">
              <a:spcBef>
                <a:spcPct val="0"/>
              </a:spcBef>
              <a:spcAft>
                <a:spcPct val="0"/>
              </a:spcAft>
              <a:defRPr sz="4800" b="1">
                <a:solidFill>
                  <a:schemeClr val="tx1"/>
                </a:solidFill>
                <a:latin typeface="Times" charset="0"/>
                <a:ea typeface="ＭＳ Ｐゴシック" charset="0"/>
              </a:defRPr>
            </a:lvl8pPr>
            <a:lvl9pPr marL="3886200" indent="-228600" eaLnBrk="0" fontAlgn="base" hangingPunct="0">
              <a:spcBef>
                <a:spcPct val="0"/>
              </a:spcBef>
              <a:spcAft>
                <a:spcPct val="0"/>
              </a:spcAft>
              <a:defRPr sz="4800" b="1">
                <a:solidFill>
                  <a:schemeClr val="tx1"/>
                </a:solidFill>
                <a:latin typeface="Times" charset="0"/>
                <a:ea typeface="ＭＳ Ｐゴシック" charset="0"/>
              </a:defRPr>
            </a:lvl9pPr>
          </a:lstStyle>
          <a:p>
            <a:fld id="{095F5026-39FE-E849-8FDE-0EE87E91CCF0}" type="slidenum">
              <a:rPr lang="en-US" sz="1400" b="0">
                <a:solidFill>
                  <a:schemeClr val="bg2"/>
                </a:solidFill>
                <a:latin typeface="Arial" charset="0"/>
              </a:rPr>
              <a:pPr/>
              <a:t>29</a:t>
            </a:fld>
            <a:endParaRPr lang="en-US" sz="1400" b="0">
              <a:solidFill>
                <a:schemeClr val="bg2"/>
              </a:solidFill>
              <a:latin typeface="Arial" charset="0"/>
            </a:endParaRPr>
          </a:p>
        </p:txBody>
      </p:sp>
    </p:spTree>
    <p:extLst>
      <p:ext uri="{BB962C8B-B14F-4D97-AF65-F5344CB8AC3E}">
        <p14:creationId xmlns:p14="http://schemas.microsoft.com/office/powerpoint/2010/main" val="11339781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a:xfrm>
            <a:off x="196948" y="941832"/>
            <a:ext cx="10058400" cy="3566160"/>
          </a:xfrm>
        </p:spPr>
        <p:txBody>
          <a:bodyPr>
            <a:normAutofit/>
          </a:bodyPr>
          <a:lstStyle/>
          <a:p>
            <a:r>
              <a:rPr lang="en-US" sz="8800" dirty="0" smtClean="0">
                <a:solidFill>
                  <a:schemeClr val="accent6">
                    <a:lumMod val="20000"/>
                    <a:lumOff val="80000"/>
                  </a:schemeClr>
                </a:solidFill>
              </a:rPr>
              <a:t>WARM-UP</a:t>
            </a:r>
            <a:endParaRPr lang="en-US" sz="8800" dirty="0">
              <a:solidFill>
                <a:schemeClr val="accent6">
                  <a:lumMod val="20000"/>
                  <a:lumOff val="80000"/>
                </a:schemeClr>
              </a:solidFill>
            </a:endParaRPr>
          </a:p>
        </p:txBody>
      </p:sp>
      <p:sp>
        <p:nvSpPr>
          <p:cNvPr id="8" name="Text Placeholder 7"/>
          <p:cNvSpPr>
            <a:spLocks noGrp="1"/>
          </p:cNvSpPr>
          <p:nvPr>
            <p:ph type="body" idx="1"/>
          </p:nvPr>
        </p:nvSpPr>
        <p:spPr>
          <a:xfrm>
            <a:off x="196948" y="4636008"/>
            <a:ext cx="10058400" cy="1143000"/>
          </a:xfrm>
        </p:spPr>
        <p:txBody>
          <a:bodyPr/>
          <a:lstStyle/>
          <a:p>
            <a:r>
              <a:rPr lang="en-US" dirty="0" smtClean="0">
                <a:solidFill>
                  <a:schemeClr val="bg1">
                    <a:lumMod val="95000"/>
                  </a:schemeClr>
                </a:solidFill>
              </a:rPr>
              <a:t>40 minutes</a:t>
            </a:r>
            <a:endParaRPr lang="en-US" dirty="0">
              <a:solidFill>
                <a:schemeClr val="bg1">
                  <a:lumMod val="95000"/>
                </a:schemeClr>
              </a:solidFill>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8431" y="1"/>
            <a:ext cx="6283569" cy="6330462"/>
          </a:xfrm>
          <a:prstGeom prst="rect">
            <a:avLst/>
          </a:prstGeom>
        </p:spPr>
      </p:pic>
    </p:spTree>
    <p:extLst>
      <p:ext uri="{BB962C8B-B14F-4D97-AF65-F5344CB8AC3E}">
        <p14:creationId xmlns:p14="http://schemas.microsoft.com/office/powerpoint/2010/main" val="225700649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r>
              <a:rPr lang="en-US" sz="3200" dirty="0">
                <a:latin typeface="Helvetica" charset="0"/>
                <a:ea typeface="ＭＳ Ｐゴシック" charset="0"/>
                <a:cs typeface="ＭＳ Ｐゴシック" charset="0"/>
              </a:rPr>
              <a:t>UI Design Guidelines (Nielsen, 1995)</a:t>
            </a:r>
          </a:p>
        </p:txBody>
      </p:sp>
      <p:sp>
        <p:nvSpPr>
          <p:cNvPr id="19459" name="Rectangle 3"/>
          <p:cNvSpPr>
            <a:spLocks noGrp="1" noChangeArrowheads="1"/>
          </p:cNvSpPr>
          <p:nvPr>
            <p:ph idx="1"/>
          </p:nvPr>
        </p:nvSpPr>
        <p:spPr>
          <a:xfrm>
            <a:off x="1136941" y="2015249"/>
            <a:ext cx="8481508" cy="4166647"/>
          </a:xfrm>
        </p:spPr>
        <p:txBody>
          <a:bodyPr>
            <a:normAutofit fontScale="92500" lnSpcReduction="20000"/>
          </a:bodyPr>
          <a:lstStyle/>
          <a:p>
            <a:pPr marL="457200" indent="-457200">
              <a:buFont typeface="+mj-lt"/>
              <a:buAutoNum type="arabicPeriod"/>
            </a:pPr>
            <a:r>
              <a:rPr lang="en-US" sz="2500" dirty="0">
                <a:latin typeface="Arial" charset="0"/>
                <a:ea typeface="ＭＳ Ｐゴシック" charset="0"/>
                <a:cs typeface="ＭＳ Ｐゴシック" charset="0"/>
              </a:rPr>
              <a:t>Visibility of system status</a:t>
            </a:r>
          </a:p>
          <a:p>
            <a:pPr marL="457200" indent="-457200">
              <a:buFont typeface="+mj-lt"/>
              <a:buAutoNum type="arabicPeriod"/>
            </a:pPr>
            <a:r>
              <a:rPr lang="en-US" sz="2500" dirty="0">
                <a:latin typeface="Arial" charset="0"/>
                <a:ea typeface="ＭＳ Ｐゴシック" charset="0"/>
                <a:cs typeface="ＭＳ Ｐゴシック" charset="0"/>
              </a:rPr>
              <a:t>Match between system &amp; real world</a:t>
            </a:r>
          </a:p>
          <a:p>
            <a:pPr marL="457200" indent="-457200">
              <a:buFont typeface="+mj-lt"/>
              <a:buAutoNum type="arabicPeriod"/>
            </a:pPr>
            <a:r>
              <a:rPr lang="en-US" sz="2500" dirty="0">
                <a:latin typeface="Arial" charset="0"/>
                <a:ea typeface="ＭＳ Ｐゴシック" charset="0"/>
                <a:cs typeface="ＭＳ Ｐゴシック" charset="0"/>
              </a:rPr>
              <a:t>User control &amp; freedom</a:t>
            </a:r>
          </a:p>
          <a:p>
            <a:pPr marL="457200" indent="-457200">
              <a:buFont typeface="+mj-lt"/>
              <a:buAutoNum type="arabicPeriod"/>
            </a:pPr>
            <a:r>
              <a:rPr lang="en-US" sz="2500" dirty="0">
                <a:latin typeface="Arial" charset="0"/>
                <a:ea typeface="ＭＳ Ｐゴシック" charset="0"/>
                <a:cs typeface="ＭＳ Ｐゴシック" charset="0"/>
              </a:rPr>
              <a:t>Consistency &amp; standards</a:t>
            </a:r>
          </a:p>
          <a:p>
            <a:pPr marL="457200" indent="-457200">
              <a:buFont typeface="+mj-lt"/>
              <a:buAutoNum type="arabicPeriod"/>
            </a:pPr>
            <a:r>
              <a:rPr lang="en-US" sz="2500" dirty="0">
                <a:latin typeface="Arial" charset="0"/>
                <a:ea typeface="ＭＳ Ｐゴシック" charset="0"/>
                <a:cs typeface="ＭＳ Ｐゴシック" charset="0"/>
              </a:rPr>
              <a:t>Error prevention</a:t>
            </a:r>
          </a:p>
          <a:p>
            <a:pPr marL="457200" indent="-457200">
              <a:buFont typeface="+mj-lt"/>
              <a:buAutoNum type="arabicPeriod"/>
            </a:pPr>
            <a:r>
              <a:rPr lang="en-US" sz="2500" dirty="0">
                <a:latin typeface="Arial" charset="0"/>
                <a:ea typeface="ＭＳ Ｐゴシック" charset="0"/>
                <a:cs typeface="ＭＳ Ｐゴシック" charset="0"/>
              </a:rPr>
              <a:t>Recognition rather than recall</a:t>
            </a:r>
          </a:p>
          <a:p>
            <a:pPr marL="457200" indent="-457200">
              <a:buFont typeface="+mj-lt"/>
              <a:buAutoNum type="arabicPeriod"/>
            </a:pPr>
            <a:r>
              <a:rPr lang="en-US" sz="2500" dirty="0">
                <a:latin typeface="Arial" charset="0"/>
                <a:ea typeface="ＭＳ Ｐゴシック" charset="0"/>
                <a:cs typeface="ＭＳ Ｐゴシック" charset="0"/>
              </a:rPr>
              <a:t>Flexibility &amp; efficiency of use</a:t>
            </a:r>
          </a:p>
          <a:p>
            <a:pPr marL="457200" indent="-457200">
              <a:buFont typeface="+mj-lt"/>
              <a:buAutoNum type="arabicPeriod"/>
            </a:pPr>
            <a:r>
              <a:rPr lang="en-US" sz="2500" dirty="0">
                <a:latin typeface="Arial" charset="0"/>
                <a:ea typeface="ＭＳ Ｐゴシック" charset="0"/>
                <a:cs typeface="ＭＳ Ｐゴシック" charset="0"/>
              </a:rPr>
              <a:t>Aesthetic &amp; minimalist design</a:t>
            </a:r>
          </a:p>
          <a:p>
            <a:pPr marL="457200" indent="-457200">
              <a:buFont typeface="+mj-lt"/>
              <a:buAutoNum type="arabicPeriod"/>
            </a:pPr>
            <a:r>
              <a:rPr lang="en-US" sz="2500" dirty="0">
                <a:latin typeface="Arial" charset="0"/>
                <a:ea typeface="ＭＳ Ｐゴシック" charset="0"/>
                <a:cs typeface="ＭＳ Ｐゴシック" charset="0"/>
              </a:rPr>
              <a:t>Help users recognize, diagnose, &amp; recover from errors</a:t>
            </a:r>
          </a:p>
          <a:p>
            <a:pPr marL="457200" indent="-457200">
              <a:buFont typeface="+mj-lt"/>
              <a:buAutoNum type="arabicPeriod"/>
            </a:pPr>
            <a:r>
              <a:rPr lang="en-US" sz="2500" dirty="0">
                <a:latin typeface="Arial" charset="0"/>
                <a:ea typeface="ＭＳ Ｐゴシック" charset="0"/>
                <a:cs typeface="ＭＳ Ｐゴシック" charset="0"/>
              </a:rPr>
              <a:t>Provide online documentation &amp; help</a:t>
            </a:r>
          </a:p>
        </p:txBody>
      </p:sp>
      <p:sp>
        <p:nvSpPr>
          <p:cNvPr id="19457" name="Slide Number Placeholder 4"/>
          <p:cNvSpPr>
            <a:spLocks noGrp="1"/>
          </p:cNvSpPr>
          <p:nvPr>
            <p:ph type="sldNum" sz="quarter" idx="4294967295"/>
          </p:nvPr>
        </p:nvSpPr>
        <p:spPr>
          <a:xfrm>
            <a:off x="9900458" y="6459785"/>
            <a:ext cx="1312025" cy="365125"/>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4800" b="1">
                <a:solidFill>
                  <a:schemeClr val="tx1"/>
                </a:solidFill>
                <a:latin typeface="Times" charset="0"/>
                <a:ea typeface="ＭＳ Ｐゴシック" charset="0"/>
                <a:cs typeface="ＭＳ Ｐゴシック" charset="0"/>
              </a:defRPr>
            </a:lvl1pPr>
            <a:lvl2pPr marL="742950" indent="-285750">
              <a:defRPr sz="4800" b="1">
                <a:solidFill>
                  <a:schemeClr val="tx1"/>
                </a:solidFill>
                <a:latin typeface="Times" charset="0"/>
                <a:ea typeface="ＭＳ Ｐゴシック" charset="0"/>
              </a:defRPr>
            </a:lvl2pPr>
            <a:lvl3pPr marL="1143000" indent="-228600">
              <a:defRPr sz="4800" b="1">
                <a:solidFill>
                  <a:schemeClr val="tx1"/>
                </a:solidFill>
                <a:latin typeface="Times" charset="0"/>
                <a:ea typeface="ＭＳ Ｐゴシック" charset="0"/>
              </a:defRPr>
            </a:lvl3pPr>
            <a:lvl4pPr marL="1600200" indent="-228600">
              <a:defRPr sz="4800" b="1">
                <a:solidFill>
                  <a:schemeClr val="tx1"/>
                </a:solidFill>
                <a:latin typeface="Times" charset="0"/>
                <a:ea typeface="ＭＳ Ｐゴシック" charset="0"/>
              </a:defRPr>
            </a:lvl4pPr>
            <a:lvl5pPr marL="2057400" indent="-228600">
              <a:defRPr sz="4800" b="1">
                <a:solidFill>
                  <a:schemeClr val="tx1"/>
                </a:solidFill>
                <a:latin typeface="Times" charset="0"/>
                <a:ea typeface="ＭＳ Ｐゴシック" charset="0"/>
              </a:defRPr>
            </a:lvl5pPr>
            <a:lvl6pPr marL="2514600" indent="-228600" eaLnBrk="0" fontAlgn="base" hangingPunct="0">
              <a:spcBef>
                <a:spcPct val="0"/>
              </a:spcBef>
              <a:spcAft>
                <a:spcPct val="0"/>
              </a:spcAft>
              <a:defRPr sz="4800" b="1">
                <a:solidFill>
                  <a:schemeClr val="tx1"/>
                </a:solidFill>
                <a:latin typeface="Times" charset="0"/>
                <a:ea typeface="ＭＳ Ｐゴシック" charset="0"/>
              </a:defRPr>
            </a:lvl6pPr>
            <a:lvl7pPr marL="2971800" indent="-228600" eaLnBrk="0" fontAlgn="base" hangingPunct="0">
              <a:spcBef>
                <a:spcPct val="0"/>
              </a:spcBef>
              <a:spcAft>
                <a:spcPct val="0"/>
              </a:spcAft>
              <a:defRPr sz="4800" b="1">
                <a:solidFill>
                  <a:schemeClr val="tx1"/>
                </a:solidFill>
                <a:latin typeface="Times" charset="0"/>
                <a:ea typeface="ＭＳ Ｐゴシック" charset="0"/>
              </a:defRPr>
            </a:lvl7pPr>
            <a:lvl8pPr marL="3429000" indent="-228600" eaLnBrk="0" fontAlgn="base" hangingPunct="0">
              <a:spcBef>
                <a:spcPct val="0"/>
              </a:spcBef>
              <a:spcAft>
                <a:spcPct val="0"/>
              </a:spcAft>
              <a:defRPr sz="4800" b="1">
                <a:solidFill>
                  <a:schemeClr val="tx1"/>
                </a:solidFill>
                <a:latin typeface="Times" charset="0"/>
                <a:ea typeface="ＭＳ Ｐゴシック" charset="0"/>
              </a:defRPr>
            </a:lvl8pPr>
            <a:lvl9pPr marL="3886200" indent="-228600" eaLnBrk="0" fontAlgn="base" hangingPunct="0">
              <a:spcBef>
                <a:spcPct val="0"/>
              </a:spcBef>
              <a:spcAft>
                <a:spcPct val="0"/>
              </a:spcAft>
              <a:defRPr sz="4800" b="1">
                <a:solidFill>
                  <a:schemeClr val="tx1"/>
                </a:solidFill>
                <a:latin typeface="Times" charset="0"/>
                <a:ea typeface="ＭＳ Ｐゴシック" charset="0"/>
              </a:defRPr>
            </a:lvl9pPr>
          </a:lstStyle>
          <a:p>
            <a:fld id="{B4A56ACA-81AF-0540-B85F-D7551E28AA94}" type="slidenum">
              <a:rPr lang="en-US" sz="1400" b="0">
                <a:solidFill>
                  <a:schemeClr val="bg2"/>
                </a:solidFill>
                <a:latin typeface="Arial" charset="0"/>
              </a:rPr>
              <a:pPr/>
              <a:t>30</a:t>
            </a:fld>
            <a:endParaRPr lang="en-US" sz="1400" b="0">
              <a:solidFill>
                <a:schemeClr val="bg2"/>
              </a:solidFill>
              <a:latin typeface="Arial" charset="0"/>
            </a:endParaRPr>
          </a:p>
        </p:txBody>
      </p:sp>
    </p:spTree>
    <p:extLst>
      <p:ext uri="{BB962C8B-B14F-4D97-AF65-F5344CB8AC3E}">
        <p14:creationId xmlns:p14="http://schemas.microsoft.com/office/powerpoint/2010/main" val="36205066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Details of Design Sprint #2 Report</a:t>
            </a:r>
            <a:endParaRPr lang="en-US" dirty="0"/>
          </a:p>
        </p:txBody>
      </p:sp>
      <p:sp>
        <p:nvSpPr>
          <p:cNvPr id="3" name="Content Placeholder 2"/>
          <p:cNvSpPr>
            <a:spLocks noGrp="1"/>
          </p:cNvSpPr>
          <p:nvPr>
            <p:ph idx="1"/>
          </p:nvPr>
        </p:nvSpPr>
        <p:spPr>
          <a:xfrm>
            <a:off x="1233888" y="1845733"/>
            <a:ext cx="9921791" cy="4411847"/>
          </a:xfrm>
        </p:spPr>
        <p:txBody>
          <a:bodyPr>
            <a:normAutofit fontScale="92500" lnSpcReduction="10000"/>
          </a:bodyPr>
          <a:lstStyle/>
          <a:p>
            <a:pPr marL="0" indent="0">
              <a:buNone/>
            </a:pPr>
            <a:r>
              <a:rPr lang="en-US" sz="3600" dirty="0" smtClean="0"/>
              <a:t>Work product from face-to-face class time </a:t>
            </a:r>
            <a:br>
              <a:rPr lang="en-US" sz="3600" dirty="0" smtClean="0"/>
            </a:br>
            <a:r>
              <a:rPr lang="en-US" sz="3600" dirty="0" smtClean="0"/>
              <a:t>+ other work done together outside of class</a:t>
            </a:r>
          </a:p>
          <a:p>
            <a:pPr lvl="2"/>
            <a:r>
              <a:rPr lang="en-US" sz="3200" dirty="0"/>
              <a:t>Content </a:t>
            </a:r>
            <a:r>
              <a:rPr lang="en-US" sz="3200" dirty="0" smtClean="0"/>
              <a:t>&amp; image creation </a:t>
            </a:r>
            <a:endParaRPr lang="en-US" sz="3200" dirty="0"/>
          </a:p>
          <a:p>
            <a:pPr lvl="2"/>
            <a:r>
              <a:rPr lang="en-US" sz="3200" dirty="0"/>
              <a:t>Information architecture</a:t>
            </a:r>
          </a:p>
          <a:p>
            <a:pPr lvl="2"/>
            <a:r>
              <a:rPr lang="en-US" sz="3200" dirty="0"/>
              <a:t>Design &amp; style </a:t>
            </a:r>
            <a:r>
              <a:rPr lang="en-US" sz="3200" dirty="0" smtClean="0"/>
              <a:t>guides</a:t>
            </a:r>
          </a:p>
          <a:p>
            <a:pPr lvl="2"/>
            <a:r>
              <a:rPr lang="en-US" sz="3200" dirty="0" smtClean="0"/>
              <a:t>Polished wireframes</a:t>
            </a:r>
          </a:p>
          <a:p>
            <a:pPr lvl="2"/>
            <a:r>
              <a:rPr lang="en-US" sz="3200" dirty="0" smtClean="0"/>
              <a:t>Prototype ideas</a:t>
            </a:r>
            <a:endParaRPr lang="en-US" sz="3200" dirty="0"/>
          </a:p>
          <a:p>
            <a:pPr marL="0" indent="0" algn="ctr">
              <a:buNone/>
            </a:pPr>
            <a:r>
              <a:rPr lang="en-US" sz="3600" b="1" dirty="0" smtClean="0">
                <a:solidFill>
                  <a:schemeClr val="accent6">
                    <a:lumMod val="50000"/>
                  </a:schemeClr>
                </a:solidFill>
              </a:rPr>
              <a:t/>
            </a:r>
            <a:br>
              <a:rPr lang="en-US" sz="3600" b="1" dirty="0" smtClean="0">
                <a:solidFill>
                  <a:schemeClr val="accent6">
                    <a:lumMod val="50000"/>
                  </a:schemeClr>
                </a:solidFill>
              </a:rPr>
            </a:br>
            <a:r>
              <a:rPr lang="en-US" sz="3600" b="1" dirty="0" smtClean="0">
                <a:solidFill>
                  <a:schemeClr val="accent6">
                    <a:lumMod val="50000"/>
                  </a:schemeClr>
                </a:solidFill>
              </a:rPr>
              <a:t>Due March 19 </a:t>
            </a:r>
            <a:r>
              <a:rPr lang="en-US" sz="3600" b="1" dirty="0" smtClean="0"/>
              <a:t/>
            </a:r>
            <a:br>
              <a:rPr lang="en-US" sz="3600" b="1" dirty="0" smtClean="0"/>
            </a:br>
            <a:r>
              <a:rPr lang="en-US" sz="2600" b="1" i="1" dirty="0" smtClean="0"/>
              <a:t>(might be adjusted by a few days if deemed necessary)</a:t>
            </a:r>
          </a:p>
          <a:p>
            <a:pPr marL="457200" indent="-457200">
              <a:buFont typeface="+mj-lt"/>
              <a:buAutoNum type="arabicPeriod"/>
            </a:pPr>
            <a:endParaRPr lang="en-US" sz="3600" dirty="0" smtClean="0"/>
          </a:p>
          <a:p>
            <a:pPr marL="0" indent="0">
              <a:buNone/>
            </a:pPr>
            <a:endParaRPr lang="en-US" sz="3600" dirty="0" smtClean="0"/>
          </a:p>
        </p:txBody>
      </p:sp>
    </p:spTree>
    <p:extLst>
      <p:ext uri="{BB962C8B-B14F-4D97-AF65-F5344CB8AC3E}">
        <p14:creationId xmlns:p14="http://schemas.microsoft.com/office/powerpoint/2010/main" val="20278486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9 RULES OF THE DAY</a:t>
            </a:r>
            <a:endParaRPr lang="en-US" dirty="0"/>
          </a:p>
        </p:txBody>
      </p:sp>
      <p:sp>
        <p:nvSpPr>
          <p:cNvPr id="5" name="Content Placeholder 4"/>
          <p:cNvSpPr>
            <a:spLocks noGrp="1"/>
          </p:cNvSpPr>
          <p:nvPr>
            <p:ph idx="1"/>
          </p:nvPr>
        </p:nvSpPr>
        <p:spPr>
          <a:xfrm>
            <a:off x="1189822" y="1845734"/>
            <a:ext cx="10091450" cy="4356762"/>
          </a:xfrm>
        </p:spPr>
        <p:txBody>
          <a:bodyPr>
            <a:normAutofit/>
          </a:bodyPr>
          <a:lstStyle/>
          <a:p>
            <a:pPr marL="457200" indent="-457200">
              <a:buFont typeface="+mj-lt"/>
              <a:buAutoNum type="arabicPeriod"/>
            </a:pPr>
            <a:r>
              <a:rPr lang="en-US" dirty="0" smtClean="0"/>
              <a:t>Everyone participates</a:t>
            </a:r>
          </a:p>
          <a:p>
            <a:pPr marL="457200" indent="-457200">
              <a:buFont typeface="+mj-lt"/>
              <a:buAutoNum type="arabicPeriod"/>
            </a:pPr>
            <a:r>
              <a:rPr lang="en-US" dirty="0" smtClean="0"/>
              <a:t>Have one conversation at a time</a:t>
            </a:r>
          </a:p>
          <a:p>
            <a:pPr marL="457200" indent="-457200">
              <a:buFont typeface="+mj-lt"/>
              <a:buAutoNum type="arabicPeriod"/>
            </a:pPr>
            <a:r>
              <a:rPr lang="en-US" dirty="0" smtClean="0"/>
              <a:t>Withhold judgement of each other's ideas UNLESS constructive critique is part of the exercise</a:t>
            </a:r>
          </a:p>
          <a:p>
            <a:pPr marL="457200" indent="-457200">
              <a:buFont typeface="+mj-lt"/>
              <a:buAutoNum type="arabicPeriod"/>
            </a:pPr>
            <a:r>
              <a:rPr lang="en-US" dirty="0" smtClean="0"/>
              <a:t>Get up and draw</a:t>
            </a:r>
          </a:p>
          <a:p>
            <a:pPr marL="457200" indent="-457200">
              <a:buFont typeface="+mj-lt"/>
              <a:buAutoNum type="arabicPeriod"/>
            </a:pPr>
            <a:r>
              <a:rPr lang="en-US" dirty="0" smtClean="0"/>
              <a:t>Be comfortable</a:t>
            </a:r>
          </a:p>
          <a:p>
            <a:pPr marL="457200" indent="-457200">
              <a:buFont typeface="+mj-lt"/>
              <a:buAutoNum type="arabicPeriod"/>
            </a:pPr>
            <a:r>
              <a:rPr lang="en-US" dirty="0" smtClean="0"/>
              <a:t>Be easy on people, tough on ideas</a:t>
            </a:r>
          </a:p>
          <a:p>
            <a:pPr marL="457200" indent="-457200">
              <a:buFont typeface="+mj-lt"/>
              <a:buAutoNum type="arabicPeriod"/>
            </a:pPr>
            <a:r>
              <a:rPr lang="en-US" dirty="0" smtClean="0"/>
              <a:t>Be present – keep tech use to a minimum</a:t>
            </a:r>
          </a:p>
          <a:p>
            <a:pPr marL="457200" indent="-457200">
              <a:buFont typeface="+mj-lt"/>
              <a:buAutoNum type="arabicPeriod"/>
            </a:pPr>
            <a:r>
              <a:rPr lang="en-US" dirty="0" smtClean="0"/>
              <a:t>No </a:t>
            </a:r>
            <a:r>
              <a:rPr lang="en-US" dirty="0" err="1" smtClean="0"/>
              <a:t>HiPPO</a:t>
            </a:r>
            <a:r>
              <a:rPr lang="en-US" dirty="0" smtClean="0"/>
              <a:t> complexes</a:t>
            </a:r>
          </a:p>
          <a:p>
            <a:pPr marL="457200" indent="-457200">
              <a:buFont typeface="+mj-lt"/>
              <a:buAutoNum type="arabicPeriod"/>
            </a:pPr>
            <a:r>
              <a:rPr lang="en-US" dirty="0" smtClean="0"/>
              <a:t>No “yes, but…” … No one likes Buts. </a:t>
            </a:r>
            <a:endParaRPr lang="en-US" dirty="0"/>
          </a:p>
        </p:txBody>
      </p:sp>
    </p:spTree>
    <p:extLst>
      <p:ext uri="{BB962C8B-B14F-4D97-AF65-F5344CB8AC3E}">
        <p14:creationId xmlns:p14="http://schemas.microsoft.com/office/powerpoint/2010/main" val="10539267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PROGRESS CHECK</a:t>
            </a:r>
            <a:endParaRPr lang="en-US" dirty="0"/>
          </a:p>
        </p:txBody>
      </p:sp>
      <p:grpSp>
        <p:nvGrpSpPr>
          <p:cNvPr id="4" name="Group 3"/>
          <p:cNvGrpSpPr/>
          <p:nvPr/>
        </p:nvGrpSpPr>
        <p:grpSpPr>
          <a:xfrm>
            <a:off x="803769" y="1737360"/>
            <a:ext cx="1964531" cy="4022725"/>
            <a:chOff x="0" y="0"/>
            <a:chExt cx="1964531" cy="4022725"/>
          </a:xfrm>
        </p:grpSpPr>
        <p:sp>
          <p:nvSpPr>
            <p:cNvPr id="5" name="Rounded Rectangle 4"/>
            <p:cNvSpPr/>
            <p:nvPr/>
          </p:nvSpPr>
          <p:spPr>
            <a:xfrm>
              <a:off x="0" y="0"/>
              <a:ext cx="1964531" cy="4022725"/>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 name="Rounded Rectangle 4"/>
            <p:cNvSpPr txBox="1"/>
            <p:nvPr/>
          </p:nvSpPr>
          <p:spPr>
            <a:xfrm>
              <a:off x="0" y="1609089"/>
              <a:ext cx="1964531" cy="160909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84912" tIns="184912" rIns="184912" bIns="184912" numCol="1" spcCol="1270" anchor="ctr" anchorCtr="0">
              <a:noAutofit/>
            </a:bodyPr>
            <a:lstStyle/>
            <a:p>
              <a:pPr lvl="0" algn="ctr" defTabSz="1155700">
                <a:lnSpc>
                  <a:spcPct val="90000"/>
                </a:lnSpc>
                <a:spcBef>
                  <a:spcPct val="0"/>
                </a:spcBef>
                <a:spcAft>
                  <a:spcPct val="35000"/>
                </a:spcAft>
              </a:pPr>
              <a:r>
                <a:rPr lang="en-US" sz="2400" b="1" kern="1200" dirty="0" smtClean="0"/>
                <a:t>Understand</a:t>
              </a:r>
              <a:endParaRPr lang="en-US" sz="2400" b="1" kern="1200" dirty="0"/>
            </a:p>
          </p:txBody>
        </p:sp>
      </p:grpSp>
      <p:sp>
        <p:nvSpPr>
          <p:cNvPr id="7" name="Oval 6"/>
          <p:cNvSpPr/>
          <p:nvPr/>
        </p:nvSpPr>
        <p:spPr>
          <a:xfrm>
            <a:off x="1116250" y="1978723"/>
            <a:ext cx="1339567" cy="1339567"/>
          </a:xfrm>
          <a:prstGeom prst="ellipse">
            <a:avLst/>
          </a:prstGeom>
          <a:blipFill>
            <a:blip r:embed="rId3">
              <a:duotone>
                <a:schemeClr val="accent4">
                  <a:shade val="45000"/>
                  <a:satMod val="135000"/>
                </a:schemeClr>
                <a:prstClr val="white"/>
              </a:duotone>
              <a:extLst>
                <a:ext uri="{28A0092B-C50C-407E-A947-70E740481C1C}">
                  <a14:useLocalDpi xmlns:a14="http://schemas.microsoft.com/office/drawing/2010/main" val="0"/>
                </a:ext>
              </a:extLst>
            </a:blip>
            <a:srcRect/>
            <a:stretch>
              <a:fillRect t="-19000" b="-19000"/>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grpSp>
        <p:nvGrpSpPr>
          <p:cNvPr id="8" name="Group 7"/>
          <p:cNvGrpSpPr/>
          <p:nvPr/>
        </p:nvGrpSpPr>
        <p:grpSpPr>
          <a:xfrm>
            <a:off x="3093242" y="1748857"/>
            <a:ext cx="1964531" cy="4022725"/>
            <a:chOff x="2023467" y="0"/>
            <a:chExt cx="1964531" cy="4022725"/>
          </a:xfrm>
        </p:grpSpPr>
        <p:sp>
          <p:nvSpPr>
            <p:cNvPr id="9" name="Rounded Rectangle 8"/>
            <p:cNvSpPr/>
            <p:nvPr/>
          </p:nvSpPr>
          <p:spPr>
            <a:xfrm>
              <a:off x="2023467" y="0"/>
              <a:ext cx="1964531" cy="4022725"/>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0" name="Rounded Rectangle 7"/>
            <p:cNvSpPr txBox="1"/>
            <p:nvPr/>
          </p:nvSpPr>
          <p:spPr>
            <a:xfrm>
              <a:off x="2023467" y="1609089"/>
              <a:ext cx="1964531" cy="160909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84912" tIns="184912" rIns="184912" bIns="184912" numCol="1" spcCol="1270" anchor="ctr" anchorCtr="0">
              <a:noAutofit/>
            </a:bodyPr>
            <a:lstStyle/>
            <a:p>
              <a:pPr lvl="0" algn="ctr" defTabSz="1155700">
                <a:lnSpc>
                  <a:spcPct val="90000"/>
                </a:lnSpc>
                <a:spcBef>
                  <a:spcPct val="0"/>
                </a:spcBef>
                <a:spcAft>
                  <a:spcPct val="35000"/>
                </a:spcAft>
              </a:pPr>
              <a:r>
                <a:rPr lang="en-US" sz="2400" b="1" kern="1200" dirty="0" smtClean="0"/>
                <a:t>Diverge</a:t>
              </a:r>
              <a:endParaRPr lang="en-US" sz="2400" b="1" kern="1200" dirty="0"/>
            </a:p>
          </p:txBody>
        </p:sp>
      </p:grpSp>
      <p:sp>
        <p:nvSpPr>
          <p:cNvPr id="11" name="Oval 10"/>
          <p:cNvSpPr/>
          <p:nvPr/>
        </p:nvSpPr>
        <p:spPr>
          <a:xfrm>
            <a:off x="3405724" y="1990220"/>
            <a:ext cx="1339567" cy="1339567"/>
          </a:xfrm>
          <a:prstGeom prst="ellipse">
            <a:avLst/>
          </a:prstGeom>
          <a:blipFill rotWithShape="1">
            <a:blip r:embed="rId4">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20000" contrast="20000"/>
                      </a14:imgEffect>
                    </a14:imgLayer>
                  </a14:imgProps>
                </a:ext>
              </a:extLst>
            </a:blip>
            <a:stretch>
              <a:fillRect/>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grpSp>
        <p:nvGrpSpPr>
          <p:cNvPr id="12" name="Group 11"/>
          <p:cNvGrpSpPr/>
          <p:nvPr/>
        </p:nvGrpSpPr>
        <p:grpSpPr>
          <a:xfrm>
            <a:off x="5116709" y="1748857"/>
            <a:ext cx="1964531" cy="4022725"/>
            <a:chOff x="4046934" y="0"/>
            <a:chExt cx="1964531" cy="4022725"/>
          </a:xfrm>
        </p:grpSpPr>
        <p:sp>
          <p:nvSpPr>
            <p:cNvPr id="13" name="Rounded Rectangle 12"/>
            <p:cNvSpPr/>
            <p:nvPr/>
          </p:nvSpPr>
          <p:spPr>
            <a:xfrm>
              <a:off x="4046934" y="0"/>
              <a:ext cx="1964531" cy="4022725"/>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4" name="Rounded Rectangle 10"/>
            <p:cNvSpPr txBox="1"/>
            <p:nvPr/>
          </p:nvSpPr>
          <p:spPr>
            <a:xfrm>
              <a:off x="4046934" y="1609089"/>
              <a:ext cx="1964531" cy="160909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84912" tIns="184912" rIns="184912" bIns="184912" numCol="1" spcCol="1270" anchor="ctr" anchorCtr="0">
              <a:noAutofit/>
            </a:bodyPr>
            <a:lstStyle/>
            <a:p>
              <a:pPr lvl="0" algn="ctr" defTabSz="1155700">
                <a:lnSpc>
                  <a:spcPct val="90000"/>
                </a:lnSpc>
                <a:spcBef>
                  <a:spcPct val="0"/>
                </a:spcBef>
                <a:spcAft>
                  <a:spcPct val="35000"/>
                </a:spcAft>
              </a:pPr>
              <a:r>
                <a:rPr lang="en-US" sz="2400" b="1" kern="1200" dirty="0" smtClean="0"/>
                <a:t>Converge</a:t>
              </a:r>
              <a:endParaRPr lang="en-US" sz="2400" b="1" kern="1200" dirty="0"/>
            </a:p>
          </p:txBody>
        </p:sp>
      </p:grpSp>
      <p:sp>
        <p:nvSpPr>
          <p:cNvPr id="15" name="Oval 14"/>
          <p:cNvSpPr/>
          <p:nvPr/>
        </p:nvSpPr>
        <p:spPr>
          <a:xfrm>
            <a:off x="5429191" y="1990220"/>
            <a:ext cx="1339567" cy="1339567"/>
          </a:xfrm>
          <a:prstGeom prst="ellipse">
            <a:avLst/>
          </a:prstGeom>
          <a:blipFill rotWithShape="1">
            <a:blip r:embed="rId6">
              <a:extLst>
                <a:ext uri="{BEBA8EAE-BF5A-486C-A8C5-ECC9F3942E4B}">
                  <a14:imgProps xmlns:a14="http://schemas.microsoft.com/office/drawing/2010/main">
                    <a14:imgLayer r:embed="rId7">
                      <a14:imgEffect>
                        <a14:sharpenSoften amount="50000"/>
                      </a14:imgEffect>
                      <a14:imgEffect>
                        <a14:brightnessContrast bright="-20000" contrast="40000"/>
                      </a14:imgEffect>
                    </a14:imgLayer>
                  </a14:imgProps>
                </a:ext>
              </a:extLst>
            </a:blip>
            <a:stretch>
              <a:fillRect/>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grpSp>
        <p:nvGrpSpPr>
          <p:cNvPr id="16" name="Group 15"/>
          <p:cNvGrpSpPr/>
          <p:nvPr/>
        </p:nvGrpSpPr>
        <p:grpSpPr>
          <a:xfrm>
            <a:off x="7323923" y="1737360"/>
            <a:ext cx="1964531" cy="4022725"/>
            <a:chOff x="6070401" y="0"/>
            <a:chExt cx="1964531" cy="4022725"/>
          </a:xfrm>
        </p:grpSpPr>
        <p:sp>
          <p:nvSpPr>
            <p:cNvPr id="17" name="Rounded Rectangle 16"/>
            <p:cNvSpPr/>
            <p:nvPr/>
          </p:nvSpPr>
          <p:spPr>
            <a:xfrm>
              <a:off x="6070401" y="0"/>
              <a:ext cx="1964531" cy="4022725"/>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8" name="Rounded Rectangle 13"/>
            <p:cNvSpPr txBox="1"/>
            <p:nvPr/>
          </p:nvSpPr>
          <p:spPr>
            <a:xfrm>
              <a:off x="6070401" y="1609089"/>
              <a:ext cx="1964531" cy="160909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84912" tIns="184912" rIns="184912" bIns="184912" numCol="1" spcCol="1270" anchor="ctr" anchorCtr="0">
              <a:noAutofit/>
            </a:bodyPr>
            <a:lstStyle/>
            <a:p>
              <a:pPr lvl="0" algn="ctr" defTabSz="1155700">
                <a:lnSpc>
                  <a:spcPct val="90000"/>
                </a:lnSpc>
                <a:spcBef>
                  <a:spcPct val="0"/>
                </a:spcBef>
                <a:spcAft>
                  <a:spcPct val="35000"/>
                </a:spcAft>
              </a:pPr>
              <a:r>
                <a:rPr lang="en-US" sz="2400" b="1" kern="1200" dirty="0" smtClean="0"/>
                <a:t>Prototype</a:t>
              </a:r>
              <a:endParaRPr lang="en-US" sz="2400" b="1" kern="1200" dirty="0"/>
            </a:p>
          </p:txBody>
        </p:sp>
      </p:grpSp>
      <p:sp>
        <p:nvSpPr>
          <p:cNvPr id="19" name="Oval 18"/>
          <p:cNvSpPr/>
          <p:nvPr/>
        </p:nvSpPr>
        <p:spPr>
          <a:xfrm>
            <a:off x="7636405" y="1978723"/>
            <a:ext cx="1339567" cy="1339567"/>
          </a:xfrm>
          <a:prstGeom prst="ellipse">
            <a:avLst/>
          </a:prstGeom>
          <a:blipFill>
            <a:blip r:embed="rId8">
              <a:extLst>
                <a:ext uri="{28A0092B-C50C-407E-A947-70E740481C1C}">
                  <a14:useLocalDpi xmlns:a14="http://schemas.microsoft.com/office/drawing/2010/main" val="0"/>
                </a:ext>
              </a:extLst>
            </a:blip>
            <a:srcRect/>
            <a:stretch>
              <a:fillRect l="-37000" r="-37000"/>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grpSp>
        <p:nvGrpSpPr>
          <p:cNvPr id="20" name="Group 19"/>
          <p:cNvGrpSpPr/>
          <p:nvPr/>
        </p:nvGrpSpPr>
        <p:grpSpPr>
          <a:xfrm>
            <a:off x="9347390" y="1737360"/>
            <a:ext cx="1964531" cy="4022725"/>
            <a:chOff x="8093868" y="0"/>
            <a:chExt cx="1964531" cy="4022725"/>
          </a:xfrm>
        </p:grpSpPr>
        <p:sp>
          <p:nvSpPr>
            <p:cNvPr id="21" name="Rounded Rectangle 20"/>
            <p:cNvSpPr/>
            <p:nvPr/>
          </p:nvSpPr>
          <p:spPr>
            <a:xfrm>
              <a:off x="8093868" y="0"/>
              <a:ext cx="1964531" cy="4022725"/>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2" name="Rounded Rectangle 16"/>
            <p:cNvSpPr txBox="1"/>
            <p:nvPr/>
          </p:nvSpPr>
          <p:spPr>
            <a:xfrm>
              <a:off x="8093868" y="1609089"/>
              <a:ext cx="1964531" cy="160909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84912" tIns="184912" rIns="184912" bIns="184912" numCol="1" spcCol="1270" anchor="ctr" anchorCtr="0">
              <a:noAutofit/>
            </a:bodyPr>
            <a:lstStyle/>
            <a:p>
              <a:pPr lvl="0" algn="ctr" defTabSz="1155700">
                <a:lnSpc>
                  <a:spcPct val="90000"/>
                </a:lnSpc>
                <a:spcBef>
                  <a:spcPct val="0"/>
                </a:spcBef>
                <a:spcAft>
                  <a:spcPct val="35000"/>
                </a:spcAft>
              </a:pPr>
              <a:r>
                <a:rPr lang="en-US" sz="2400" b="1" kern="1200" dirty="0" smtClean="0"/>
                <a:t>Test</a:t>
              </a:r>
              <a:endParaRPr lang="en-US" sz="2400" b="1" kern="1200" dirty="0"/>
            </a:p>
          </p:txBody>
        </p:sp>
      </p:grpSp>
      <p:sp>
        <p:nvSpPr>
          <p:cNvPr id="23" name="Oval 22"/>
          <p:cNvSpPr/>
          <p:nvPr/>
        </p:nvSpPr>
        <p:spPr>
          <a:xfrm>
            <a:off x="9659872" y="1978723"/>
            <a:ext cx="1339567" cy="1339567"/>
          </a:xfrm>
          <a:prstGeom prst="ellipse">
            <a:avLst/>
          </a:prstGeom>
          <a:blipFill>
            <a:blip r:embed="rId9" cstate="print">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24" name="Notched Right Arrow 23"/>
          <p:cNvSpPr/>
          <p:nvPr/>
        </p:nvSpPr>
        <p:spPr>
          <a:xfrm>
            <a:off x="1026613" y="5093228"/>
            <a:ext cx="1518839" cy="721361"/>
          </a:xfrm>
          <a:prstGeom prst="notchedRightArrow">
            <a:avLst/>
          </a:prstGeom>
          <a:solidFill>
            <a:schemeClr val="accent1">
              <a:lumMod val="40000"/>
              <a:lumOff val="6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accent2">
                  <a:lumMod val="40000"/>
                  <a:lumOff val="60000"/>
                </a:schemeClr>
              </a:solidFill>
            </a:endParaRPr>
          </a:p>
        </p:txBody>
      </p:sp>
      <p:sp>
        <p:nvSpPr>
          <p:cNvPr id="25" name="TextBox 24"/>
          <p:cNvSpPr txBox="1"/>
          <p:nvPr/>
        </p:nvSpPr>
        <p:spPr>
          <a:xfrm>
            <a:off x="1261062" y="5269242"/>
            <a:ext cx="1049940" cy="369332"/>
          </a:xfrm>
          <a:prstGeom prst="rect">
            <a:avLst/>
          </a:prstGeom>
          <a:noFill/>
        </p:spPr>
        <p:txBody>
          <a:bodyPr wrap="square" rtlCol="0">
            <a:spAutoFit/>
          </a:bodyPr>
          <a:lstStyle/>
          <a:p>
            <a:r>
              <a:rPr lang="en-US" b="1" dirty="0" smtClean="0">
                <a:solidFill>
                  <a:schemeClr val="accent2"/>
                </a:solidFill>
              </a:rPr>
              <a:t>14 Days</a:t>
            </a:r>
            <a:endParaRPr lang="en-US" b="1" dirty="0">
              <a:solidFill>
                <a:schemeClr val="accent2"/>
              </a:solidFill>
            </a:endParaRPr>
          </a:p>
        </p:txBody>
      </p:sp>
      <p:sp>
        <p:nvSpPr>
          <p:cNvPr id="26" name="Notched Right Arrow 25"/>
          <p:cNvSpPr/>
          <p:nvPr/>
        </p:nvSpPr>
        <p:spPr>
          <a:xfrm>
            <a:off x="3405724" y="5050221"/>
            <a:ext cx="3363034" cy="721361"/>
          </a:xfrm>
          <a:prstGeom prst="notchedRightArrow">
            <a:avLst/>
          </a:prstGeom>
          <a:solidFill>
            <a:schemeClr val="accent1">
              <a:lumMod val="40000"/>
              <a:lumOff val="6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accent2">
                  <a:lumMod val="40000"/>
                  <a:lumOff val="60000"/>
                </a:schemeClr>
              </a:solidFill>
            </a:endParaRPr>
          </a:p>
        </p:txBody>
      </p:sp>
      <p:sp>
        <p:nvSpPr>
          <p:cNvPr id="27" name="TextBox 26"/>
          <p:cNvSpPr txBox="1"/>
          <p:nvPr/>
        </p:nvSpPr>
        <p:spPr>
          <a:xfrm>
            <a:off x="4502903" y="5231664"/>
            <a:ext cx="2324791" cy="369332"/>
          </a:xfrm>
          <a:prstGeom prst="rect">
            <a:avLst/>
          </a:prstGeom>
          <a:noFill/>
        </p:spPr>
        <p:txBody>
          <a:bodyPr wrap="square" rtlCol="0">
            <a:spAutoFit/>
          </a:bodyPr>
          <a:lstStyle/>
          <a:p>
            <a:r>
              <a:rPr lang="en-US" b="1" dirty="0" smtClean="0">
                <a:solidFill>
                  <a:schemeClr val="accent2"/>
                </a:solidFill>
              </a:rPr>
              <a:t>21 Days</a:t>
            </a:r>
            <a:endParaRPr lang="en-US" b="1" dirty="0">
              <a:solidFill>
                <a:schemeClr val="accent2"/>
              </a:solidFill>
            </a:endParaRPr>
          </a:p>
        </p:txBody>
      </p:sp>
      <p:sp>
        <p:nvSpPr>
          <p:cNvPr id="28" name="Notched Right Arrow 27"/>
          <p:cNvSpPr/>
          <p:nvPr/>
        </p:nvSpPr>
        <p:spPr>
          <a:xfrm>
            <a:off x="7665872" y="5045804"/>
            <a:ext cx="3363034" cy="721361"/>
          </a:xfrm>
          <a:prstGeom prst="notchedRightArrow">
            <a:avLst/>
          </a:prstGeom>
          <a:solidFill>
            <a:schemeClr val="accent1">
              <a:lumMod val="40000"/>
              <a:lumOff val="6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accent2">
                  <a:lumMod val="40000"/>
                  <a:lumOff val="60000"/>
                </a:schemeClr>
              </a:solidFill>
            </a:endParaRPr>
          </a:p>
        </p:txBody>
      </p:sp>
      <p:sp>
        <p:nvSpPr>
          <p:cNvPr id="29" name="TextBox 28"/>
          <p:cNvSpPr txBox="1"/>
          <p:nvPr/>
        </p:nvSpPr>
        <p:spPr>
          <a:xfrm>
            <a:off x="8839425" y="5209627"/>
            <a:ext cx="2324791" cy="369332"/>
          </a:xfrm>
          <a:prstGeom prst="rect">
            <a:avLst/>
          </a:prstGeom>
          <a:noFill/>
        </p:spPr>
        <p:txBody>
          <a:bodyPr wrap="square" rtlCol="0">
            <a:spAutoFit/>
          </a:bodyPr>
          <a:lstStyle/>
          <a:p>
            <a:r>
              <a:rPr lang="en-US" b="1" dirty="0" smtClean="0">
                <a:solidFill>
                  <a:schemeClr val="accent2"/>
                </a:solidFill>
              </a:rPr>
              <a:t>14 Days</a:t>
            </a:r>
            <a:endParaRPr lang="en-US" b="1" dirty="0">
              <a:solidFill>
                <a:schemeClr val="accent2"/>
              </a:solidFill>
            </a:endParaRPr>
          </a:p>
        </p:txBody>
      </p:sp>
      <p:sp>
        <p:nvSpPr>
          <p:cNvPr id="30" name="Rounded Rectangle 7"/>
          <p:cNvSpPr txBox="1"/>
          <p:nvPr/>
        </p:nvSpPr>
        <p:spPr>
          <a:xfrm>
            <a:off x="3127772" y="5790762"/>
            <a:ext cx="3953468" cy="338892"/>
          </a:xfrm>
          <a:prstGeom prst="rect">
            <a:avLst/>
          </a:prstGeom>
          <a:solidFill>
            <a:schemeClr val="accent3"/>
          </a:solidFill>
        </p:spPr>
        <p:style>
          <a:lnRef idx="0">
            <a:scrgbClr r="0" g="0" b="0"/>
          </a:lnRef>
          <a:fillRef idx="0">
            <a:scrgbClr r="0" g="0" b="0"/>
          </a:fillRef>
          <a:effectRef idx="0">
            <a:scrgbClr r="0" g="0" b="0"/>
          </a:effectRef>
          <a:fontRef idx="minor">
            <a:schemeClr val="lt1"/>
          </a:fontRef>
        </p:style>
        <p:txBody>
          <a:bodyPr spcFirstLastPara="0" vert="horz" wrap="square" lIns="184912" tIns="184912" rIns="184912" bIns="184912" numCol="1" spcCol="1270" anchor="ctr" anchorCtr="0">
            <a:noAutofit/>
          </a:bodyPr>
          <a:lstStyle/>
          <a:p>
            <a:pPr lvl="0" algn="ctr" defTabSz="1155700">
              <a:lnSpc>
                <a:spcPct val="90000"/>
              </a:lnSpc>
              <a:spcBef>
                <a:spcPct val="0"/>
              </a:spcBef>
              <a:spcAft>
                <a:spcPct val="35000"/>
              </a:spcAft>
            </a:pPr>
            <a:r>
              <a:rPr lang="en-US" sz="2600" kern="1200" dirty="0" smtClean="0">
                <a:solidFill>
                  <a:schemeClr val="accent2">
                    <a:lumMod val="20000"/>
                    <a:lumOff val="80000"/>
                  </a:schemeClr>
                </a:solidFill>
              </a:rPr>
              <a:t>Sprint #2</a:t>
            </a:r>
            <a:endParaRPr lang="en-US" sz="2600" kern="1200" dirty="0">
              <a:solidFill>
                <a:schemeClr val="accent2">
                  <a:lumMod val="20000"/>
                  <a:lumOff val="80000"/>
                </a:schemeClr>
              </a:solidFill>
            </a:endParaRPr>
          </a:p>
        </p:txBody>
      </p:sp>
      <p:sp>
        <p:nvSpPr>
          <p:cNvPr id="31" name="Rounded Rectangle 7"/>
          <p:cNvSpPr txBox="1"/>
          <p:nvPr/>
        </p:nvSpPr>
        <p:spPr>
          <a:xfrm>
            <a:off x="803769" y="5767165"/>
            <a:ext cx="1964531" cy="338892"/>
          </a:xfrm>
          <a:prstGeom prst="rect">
            <a:avLst/>
          </a:prstGeom>
          <a:solidFill>
            <a:schemeClr val="accent3"/>
          </a:solidFill>
        </p:spPr>
        <p:style>
          <a:lnRef idx="0">
            <a:scrgbClr r="0" g="0" b="0"/>
          </a:lnRef>
          <a:fillRef idx="0">
            <a:scrgbClr r="0" g="0" b="0"/>
          </a:fillRef>
          <a:effectRef idx="0">
            <a:scrgbClr r="0" g="0" b="0"/>
          </a:effectRef>
          <a:fontRef idx="minor">
            <a:schemeClr val="lt1"/>
          </a:fontRef>
        </p:style>
        <p:txBody>
          <a:bodyPr spcFirstLastPara="0" vert="horz" wrap="square" lIns="184912" tIns="184912" rIns="184912" bIns="184912" numCol="1" spcCol="1270" anchor="ctr" anchorCtr="0">
            <a:noAutofit/>
          </a:bodyPr>
          <a:lstStyle/>
          <a:p>
            <a:pPr lvl="0" algn="ctr" defTabSz="1155700">
              <a:lnSpc>
                <a:spcPct val="90000"/>
              </a:lnSpc>
              <a:spcBef>
                <a:spcPct val="0"/>
              </a:spcBef>
              <a:spcAft>
                <a:spcPct val="35000"/>
              </a:spcAft>
            </a:pPr>
            <a:r>
              <a:rPr lang="en-US" sz="2600" kern="1200" dirty="0" smtClean="0">
                <a:solidFill>
                  <a:schemeClr val="accent2">
                    <a:lumMod val="20000"/>
                    <a:lumOff val="80000"/>
                  </a:schemeClr>
                </a:solidFill>
              </a:rPr>
              <a:t>Sprint #1</a:t>
            </a:r>
            <a:endParaRPr lang="en-US" sz="2600" kern="1200" dirty="0">
              <a:solidFill>
                <a:schemeClr val="accent2">
                  <a:lumMod val="20000"/>
                  <a:lumOff val="80000"/>
                </a:schemeClr>
              </a:solidFill>
            </a:endParaRPr>
          </a:p>
        </p:txBody>
      </p:sp>
      <p:sp>
        <p:nvSpPr>
          <p:cNvPr id="32" name="Rounded Rectangle 7"/>
          <p:cNvSpPr txBox="1"/>
          <p:nvPr/>
        </p:nvSpPr>
        <p:spPr>
          <a:xfrm>
            <a:off x="7358453" y="5809783"/>
            <a:ext cx="3953468" cy="338892"/>
          </a:xfrm>
          <a:prstGeom prst="rect">
            <a:avLst/>
          </a:prstGeom>
          <a:solidFill>
            <a:schemeClr val="accent3"/>
          </a:solidFill>
        </p:spPr>
        <p:style>
          <a:lnRef idx="0">
            <a:scrgbClr r="0" g="0" b="0"/>
          </a:lnRef>
          <a:fillRef idx="0">
            <a:scrgbClr r="0" g="0" b="0"/>
          </a:fillRef>
          <a:effectRef idx="0">
            <a:scrgbClr r="0" g="0" b="0"/>
          </a:effectRef>
          <a:fontRef idx="minor">
            <a:schemeClr val="lt1"/>
          </a:fontRef>
        </p:style>
        <p:txBody>
          <a:bodyPr spcFirstLastPara="0" vert="horz" wrap="square" lIns="184912" tIns="184912" rIns="184912" bIns="184912" numCol="1" spcCol="1270" anchor="ctr" anchorCtr="0">
            <a:noAutofit/>
          </a:bodyPr>
          <a:lstStyle/>
          <a:p>
            <a:pPr lvl="0" algn="ctr" defTabSz="1155700">
              <a:lnSpc>
                <a:spcPct val="90000"/>
              </a:lnSpc>
              <a:spcBef>
                <a:spcPct val="0"/>
              </a:spcBef>
              <a:spcAft>
                <a:spcPct val="35000"/>
              </a:spcAft>
            </a:pPr>
            <a:r>
              <a:rPr lang="en-US" sz="2600" kern="1200" dirty="0" smtClean="0">
                <a:solidFill>
                  <a:schemeClr val="accent2">
                    <a:lumMod val="20000"/>
                    <a:lumOff val="80000"/>
                  </a:schemeClr>
                </a:solidFill>
              </a:rPr>
              <a:t>Sprint #3</a:t>
            </a:r>
            <a:endParaRPr lang="en-US" sz="2600" kern="1200" dirty="0">
              <a:solidFill>
                <a:schemeClr val="accent2">
                  <a:lumMod val="20000"/>
                  <a:lumOff val="80000"/>
                </a:schemeClr>
              </a:solidFill>
            </a:endParaRPr>
          </a:p>
        </p:txBody>
      </p:sp>
      <p:sp>
        <p:nvSpPr>
          <p:cNvPr id="33" name="Rounded Rectangle 32"/>
          <p:cNvSpPr/>
          <p:nvPr/>
        </p:nvSpPr>
        <p:spPr>
          <a:xfrm>
            <a:off x="2943577" y="1603717"/>
            <a:ext cx="4311120" cy="4670769"/>
          </a:xfrm>
          <a:prstGeom prst="roundRect">
            <a:avLst/>
          </a:prstGeom>
          <a:no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99589470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307" y="2472846"/>
            <a:ext cx="10149687" cy="3597775"/>
          </a:xfrm>
          <a:prstGeom prst="rect">
            <a:avLst/>
          </a:prstGeom>
        </p:spPr>
      </p:pic>
      <p:sp>
        <p:nvSpPr>
          <p:cNvPr id="5" name="Rounded Rectangle 4"/>
          <p:cNvSpPr/>
          <p:nvPr/>
        </p:nvSpPr>
        <p:spPr>
          <a:xfrm>
            <a:off x="1580874" y="1828836"/>
            <a:ext cx="5335734" cy="4296870"/>
          </a:xfrm>
          <a:prstGeom prst="roundRect">
            <a:avLst/>
          </a:prstGeom>
          <a:noFill/>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pPr algn="ctr"/>
            <a:r>
              <a:rPr lang="en-US" cap="all" dirty="0" smtClean="0"/>
              <a:t>Process Overview</a:t>
            </a:r>
            <a:endParaRPr lang="en-US" cap="all" dirty="0"/>
          </a:p>
        </p:txBody>
      </p:sp>
    </p:spTree>
    <p:extLst>
      <p:ext uri="{BB962C8B-B14F-4D97-AF65-F5344CB8AC3E}">
        <p14:creationId xmlns:p14="http://schemas.microsoft.com/office/powerpoint/2010/main" val="387784094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TECHNIQUES OVERVIEW</a:t>
            </a:r>
            <a:endParaRPr lang="en-US" dirty="0"/>
          </a:p>
        </p:txBody>
      </p:sp>
      <p:sp>
        <p:nvSpPr>
          <p:cNvPr id="3" name="Content Placeholder 2"/>
          <p:cNvSpPr>
            <a:spLocks noGrp="1"/>
          </p:cNvSpPr>
          <p:nvPr>
            <p:ph idx="1"/>
          </p:nvPr>
        </p:nvSpPr>
        <p:spPr/>
        <p:txBody>
          <a:bodyPr/>
          <a:lstStyle/>
          <a:p>
            <a:r>
              <a:rPr lang="en-US" dirty="0" smtClean="0"/>
              <a:t>Techniques are enduring, but processes differ. </a:t>
            </a:r>
          </a:p>
          <a:p>
            <a:r>
              <a:rPr lang="en-US" dirty="0" smtClean="0"/>
              <a:t>We are using a PERSONA-DRIVEN DEVELOPMENT PROCESS in this course. </a:t>
            </a:r>
          </a:p>
          <a:p>
            <a:r>
              <a:rPr lang="en-US" dirty="0" smtClean="0"/>
              <a:t>But! There are other options. Here is a non-exhaustive list of other processes of doing user-centered design: </a:t>
            </a:r>
          </a:p>
          <a:p>
            <a:pPr marL="457200" indent="-457200">
              <a:buFont typeface="+mj-lt"/>
              <a:buAutoNum type="arabicPeriod"/>
            </a:pPr>
            <a:r>
              <a:rPr lang="en-US" dirty="0" smtClean="0"/>
              <a:t>Scenario-based design</a:t>
            </a:r>
          </a:p>
          <a:p>
            <a:pPr marL="457200" indent="-457200">
              <a:buFont typeface="+mj-lt"/>
              <a:buAutoNum type="arabicPeriod"/>
            </a:pPr>
            <a:r>
              <a:rPr lang="en-US" dirty="0" smtClean="0"/>
              <a:t>Participatory design</a:t>
            </a:r>
          </a:p>
          <a:p>
            <a:pPr marL="457200" indent="-457200">
              <a:buFont typeface="+mj-lt"/>
              <a:buAutoNum type="arabicPeriod"/>
            </a:pPr>
            <a:r>
              <a:rPr lang="en-US" dirty="0" smtClean="0"/>
              <a:t>Action Research &amp; Design</a:t>
            </a:r>
          </a:p>
          <a:p>
            <a:pPr marL="457200" indent="-457200">
              <a:buFont typeface="+mj-lt"/>
              <a:buAutoNum type="arabicPeriod"/>
            </a:pPr>
            <a:r>
              <a:rPr lang="en-US" dirty="0" smtClean="0"/>
              <a:t>Expert design (also known as “God” or “Deity” design)</a:t>
            </a:r>
          </a:p>
          <a:p>
            <a:pPr marL="457200" indent="-457200">
              <a:buFont typeface="+mj-lt"/>
              <a:buAutoNum type="arabicPeriod"/>
            </a:pPr>
            <a:r>
              <a:rPr lang="en-US" dirty="0" smtClean="0"/>
              <a:t>Agile/Scrum Sprints</a:t>
            </a:r>
            <a:endParaRPr lang="en-US" dirty="0"/>
          </a:p>
        </p:txBody>
      </p:sp>
    </p:spTree>
    <p:extLst>
      <p:ext uri="{BB962C8B-B14F-4D97-AF65-F5344CB8AC3E}">
        <p14:creationId xmlns:p14="http://schemas.microsoft.com/office/powerpoint/2010/main" val="23174429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SKETCHING</a:t>
            </a:r>
            <a:endParaRPr lang="en-US" dirty="0"/>
          </a:p>
        </p:txBody>
      </p:sp>
      <p:sp>
        <p:nvSpPr>
          <p:cNvPr id="3" name="Content Placeholder 2"/>
          <p:cNvSpPr>
            <a:spLocks noGrp="1"/>
          </p:cNvSpPr>
          <p:nvPr>
            <p:ph idx="1"/>
          </p:nvPr>
        </p:nvSpPr>
        <p:spPr/>
        <p:txBody>
          <a:bodyPr>
            <a:normAutofit fontScale="70000" lnSpcReduction="20000"/>
          </a:bodyPr>
          <a:lstStyle/>
          <a:p>
            <a:pPr marL="45720" indent="0" algn="ctr">
              <a:buNone/>
            </a:pPr>
            <a:r>
              <a:rPr lang="en-US" sz="2900" b="1" dirty="0"/>
              <a:t>We are going to warm up with some scribble sketching….For each sketch, you have 20 seconds. </a:t>
            </a:r>
          </a:p>
          <a:p>
            <a:pPr marL="45720" indent="0">
              <a:buNone/>
            </a:pPr>
            <a:r>
              <a:rPr lang="en-US" dirty="0"/>
              <a:t>Draw the following items: </a:t>
            </a:r>
          </a:p>
          <a:p>
            <a:pPr marL="502920" indent="-457200">
              <a:buFont typeface="+mj-lt"/>
              <a:buAutoNum type="arabicPeriod"/>
            </a:pPr>
            <a:r>
              <a:rPr lang="en-US" dirty="0"/>
              <a:t>A clothespin</a:t>
            </a:r>
          </a:p>
          <a:p>
            <a:pPr marL="502920" indent="-457200">
              <a:buFont typeface="+mj-lt"/>
              <a:buAutoNum type="arabicPeriod"/>
            </a:pPr>
            <a:r>
              <a:rPr lang="en-US" dirty="0"/>
              <a:t>A doorbell button</a:t>
            </a:r>
          </a:p>
          <a:p>
            <a:pPr marL="502920" indent="-457200">
              <a:buFont typeface="+mj-lt"/>
              <a:buAutoNum type="arabicPeriod"/>
            </a:pPr>
            <a:r>
              <a:rPr lang="en-US" dirty="0"/>
              <a:t>The act of typing</a:t>
            </a:r>
          </a:p>
          <a:p>
            <a:pPr marL="502920" indent="-457200">
              <a:buFont typeface="+mj-lt"/>
              <a:buAutoNum type="arabicPeriod"/>
            </a:pPr>
            <a:r>
              <a:rPr lang="en-US" dirty="0"/>
              <a:t>A fingerprint</a:t>
            </a:r>
          </a:p>
          <a:p>
            <a:pPr marL="502920" indent="-457200">
              <a:buFont typeface="+mj-lt"/>
              <a:buAutoNum type="arabicPeriod"/>
            </a:pPr>
            <a:r>
              <a:rPr lang="en-US" dirty="0"/>
              <a:t>A pinky ring</a:t>
            </a:r>
          </a:p>
          <a:p>
            <a:pPr marL="502920" indent="-457200">
              <a:buFont typeface="+mj-lt"/>
              <a:buAutoNum type="arabicPeriod"/>
            </a:pPr>
            <a:r>
              <a:rPr lang="en-US" dirty="0"/>
              <a:t>Electricity</a:t>
            </a:r>
          </a:p>
          <a:p>
            <a:pPr marL="502920" indent="-457200">
              <a:buFont typeface="+mj-lt"/>
              <a:buAutoNum type="arabicPeriod"/>
            </a:pPr>
            <a:r>
              <a:rPr lang="en-US" dirty="0"/>
              <a:t>The last bite of a donut</a:t>
            </a:r>
          </a:p>
          <a:p>
            <a:pPr marL="502920" indent="-457200">
              <a:buFont typeface="+mj-lt"/>
              <a:buAutoNum type="arabicPeriod"/>
            </a:pPr>
            <a:r>
              <a:rPr lang="en-US" dirty="0"/>
              <a:t>An evil eye</a:t>
            </a:r>
          </a:p>
          <a:p>
            <a:pPr marL="502920" indent="-457200">
              <a:buFont typeface="+mj-lt"/>
              <a:buAutoNum type="arabicPeriod"/>
            </a:pPr>
            <a:r>
              <a:rPr lang="en-US" dirty="0" smtClean="0"/>
              <a:t>A smartwatch</a:t>
            </a:r>
          </a:p>
          <a:p>
            <a:pPr marL="502920" indent="-457200">
              <a:buFont typeface="+mj-lt"/>
              <a:buAutoNum type="arabicPeriod"/>
            </a:pPr>
            <a:r>
              <a:rPr lang="en-US" dirty="0" smtClean="0"/>
              <a:t>A hug</a:t>
            </a:r>
            <a:endParaRPr lang="en-US" dirty="0"/>
          </a:p>
          <a:p>
            <a:endParaRPr lang="en-US" dirty="0"/>
          </a:p>
        </p:txBody>
      </p:sp>
    </p:spTree>
    <p:extLst>
      <p:ext uri="{BB962C8B-B14F-4D97-AF65-F5344CB8AC3E}">
        <p14:creationId xmlns:p14="http://schemas.microsoft.com/office/powerpoint/2010/main" val="1526759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anim calcmode="lin" valueType="num">
                                      <p:cBhvr additive="base">
                                        <p:cTn id="5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3">
                                            <p:txEl>
                                              <p:pRg st="9" end="9"/>
                                            </p:txEl>
                                          </p:spTgt>
                                        </p:tgtEl>
                                        <p:attrNameLst>
                                          <p:attrName>style.visibility</p:attrName>
                                        </p:attrNameLst>
                                      </p:cBhvr>
                                      <p:to>
                                        <p:strVal val="visible"/>
                                      </p:to>
                                    </p:set>
                                    <p:anim calcmode="lin" valueType="num">
                                      <p:cBhvr additive="base">
                                        <p:cTn id="61"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3">
                                            <p:txEl>
                                              <p:pRg st="10" end="10"/>
                                            </p:txEl>
                                          </p:spTgt>
                                        </p:tgtEl>
                                        <p:attrNameLst>
                                          <p:attrName>style.visibility</p:attrName>
                                        </p:attrNameLst>
                                      </p:cBhvr>
                                      <p:to>
                                        <p:strVal val="visible"/>
                                      </p:to>
                                    </p:set>
                                    <p:anim calcmode="lin" valueType="num">
                                      <p:cBhvr additive="base">
                                        <p:cTn id="67"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grpId="0" nodeType="clickEffect">
                                  <p:stCondLst>
                                    <p:cond delay="0"/>
                                  </p:stCondLst>
                                  <p:childTnLst>
                                    <p:set>
                                      <p:cBhvr>
                                        <p:cTn id="72" dur="1" fill="hold">
                                          <p:stCondLst>
                                            <p:cond delay="0"/>
                                          </p:stCondLst>
                                        </p:cTn>
                                        <p:tgtEl>
                                          <p:spTgt spid="3">
                                            <p:txEl>
                                              <p:pRg st="11" end="11"/>
                                            </p:txEl>
                                          </p:spTgt>
                                        </p:tgtEl>
                                        <p:attrNameLst>
                                          <p:attrName>style.visibility</p:attrName>
                                        </p:attrNameLst>
                                      </p:cBhvr>
                                      <p:to>
                                        <p:strVal val="visible"/>
                                      </p:to>
                                    </p:set>
                                    <p:anim calcmode="lin" valueType="num">
                                      <p:cBhvr additive="base">
                                        <p:cTn id="73"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b="1" dirty="0" smtClean="0">
                <a:solidFill>
                  <a:schemeClr val="accent4"/>
                </a:solidFill>
                <a:effectLst>
                  <a:outerShdw blurRad="38100" dist="38100" dir="2700000" algn="tl">
                    <a:srgbClr val="000000">
                      <a:alpha val="43137"/>
                    </a:srgbClr>
                  </a:outerShdw>
                </a:effectLst>
              </a:rPr>
              <a:t>Scribble Sketching</a:t>
            </a:r>
            <a:endParaRPr lang="en-US" sz="4800" b="1" dirty="0">
              <a:solidFill>
                <a:schemeClr val="accent4"/>
              </a:solidFill>
              <a:effectLst>
                <a:outerShdw blurRad="38100" dist="38100" dir="2700000" algn="tl">
                  <a:srgbClr val="000000">
                    <a:alpha val="43137"/>
                  </a:srgbClr>
                </a:outerShdw>
              </a:effectLst>
            </a:endParaRPr>
          </a:p>
        </p:txBody>
      </p:sp>
      <p:pic>
        <p:nvPicPr>
          <p:cNvPr id="5" name="Picture Placeholder 4"/>
          <p:cNvPicPr>
            <a:picLocks noGrp="1" noChangeAspect="1"/>
          </p:cNvPicPr>
          <p:nvPr>
            <p:ph type="pic" idx="1"/>
          </p:nvPr>
        </p:nvPicPr>
        <p:blipFill>
          <a:blip r:embed="rId3">
            <a:extLst>
              <a:ext uri="{28A0092B-C50C-407E-A947-70E740481C1C}">
                <a14:useLocalDpi xmlns:a14="http://schemas.microsoft.com/office/drawing/2010/main" val="0"/>
              </a:ext>
            </a:extLst>
          </a:blip>
          <a:srcRect l="9057" r="9057"/>
          <a:stretch>
            <a:fillRect/>
          </a:stretch>
        </p:blipFill>
        <p:spPr/>
      </p:pic>
      <p:sp>
        <p:nvSpPr>
          <p:cNvPr id="3" name="Text Placeholder 2"/>
          <p:cNvSpPr>
            <a:spLocks noGrp="1"/>
          </p:cNvSpPr>
          <p:nvPr>
            <p:ph type="body" sz="half" idx="2"/>
          </p:nvPr>
        </p:nvSpPr>
        <p:spPr>
          <a:xfrm>
            <a:off x="1097280" y="5600700"/>
            <a:ext cx="10113264" cy="594360"/>
          </a:xfrm>
        </p:spPr>
        <p:txBody>
          <a:bodyPr>
            <a:normAutofit fontScale="85000" lnSpcReduction="10000"/>
          </a:bodyPr>
          <a:lstStyle/>
          <a:p>
            <a:r>
              <a:rPr lang="en-US" sz="2400" dirty="0" smtClean="0"/>
              <a:t/>
            </a:r>
            <a:br>
              <a:rPr lang="en-US" sz="2400" dirty="0" smtClean="0"/>
            </a:br>
            <a:r>
              <a:rPr lang="en-US" sz="2400" dirty="0" smtClean="0"/>
              <a:t>Rapidly sketching out ideas  – anywhere, anytime –  in order to capture  the essence of an idea.</a:t>
            </a:r>
            <a:endParaRPr lang="en-US" sz="2400" dirty="0"/>
          </a:p>
        </p:txBody>
      </p:sp>
    </p:spTree>
    <p:extLst>
      <p:ext uri="{BB962C8B-B14F-4D97-AF65-F5344CB8AC3E}">
        <p14:creationId xmlns:p14="http://schemas.microsoft.com/office/powerpoint/2010/main" val="2074780446"/>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2817</TotalTime>
  <Words>1668</Words>
  <Application>Microsoft Office PowerPoint</Application>
  <PresentationFormat>Widescreen</PresentationFormat>
  <Paragraphs>237</Paragraphs>
  <Slides>31</Slides>
  <Notes>31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ＭＳ Ｐゴシック</vt:lpstr>
      <vt:lpstr>Arial</vt:lpstr>
      <vt:lpstr>Calibri</vt:lpstr>
      <vt:lpstr>Calibri Light</vt:lpstr>
      <vt:lpstr>Helvetica</vt:lpstr>
      <vt:lpstr>Times</vt:lpstr>
      <vt:lpstr>Wingdings</vt:lpstr>
      <vt:lpstr>Retrospect</vt:lpstr>
      <vt:lpstr>Design Sprint #2 Kickoff</vt:lpstr>
      <vt:lpstr>Agenda</vt:lpstr>
      <vt:lpstr>WARM-UP</vt:lpstr>
      <vt:lpstr>9 RULES OF THE DAY</vt:lpstr>
      <vt:lpstr>PROGRESS CHECK</vt:lpstr>
      <vt:lpstr>Process Overview</vt:lpstr>
      <vt:lpstr>TECHNIQUES OVERVIEW</vt:lpstr>
      <vt:lpstr>SKETCHING</vt:lpstr>
      <vt:lpstr>Scribble Sketching</vt:lpstr>
      <vt:lpstr>Group Project Problem Statement Review (5 mins)</vt:lpstr>
      <vt:lpstr>INTER(ACTION) STORYBOARDING:  Daily Cuisine</vt:lpstr>
      <vt:lpstr>PowerPoint Presentation</vt:lpstr>
      <vt:lpstr>DIVERGE</vt:lpstr>
      <vt:lpstr>Scribble Sketching</vt:lpstr>
      <vt:lpstr>Job Stories (30 mins)</vt:lpstr>
      <vt:lpstr>8-Ups (20 mins)</vt:lpstr>
      <vt:lpstr>Storyboards (30 mins)</vt:lpstr>
      <vt:lpstr>PowerPoint Presentation</vt:lpstr>
      <vt:lpstr>CONVERGE</vt:lpstr>
      <vt:lpstr>Silent Critique (10 mins)</vt:lpstr>
      <vt:lpstr>Group Critique (10 mins)</vt:lpstr>
      <vt:lpstr>PowerPoint Presentation</vt:lpstr>
      <vt:lpstr>Professor T.’s Super Vote &amp; Explanation (10 mins)</vt:lpstr>
      <vt:lpstr>Wireframes</vt:lpstr>
      <vt:lpstr>Wireframes - Technique (45 mins)</vt:lpstr>
      <vt:lpstr>REMINDERS  &amp;  NEXT STEPS</vt:lpstr>
      <vt:lpstr>REMEMBER!</vt:lpstr>
      <vt:lpstr>NEXT STEPS</vt:lpstr>
      <vt:lpstr>UI Design Guidelines  (Shneiderman, 1987, 1998, …, 2010)</vt:lpstr>
      <vt:lpstr>UI Design Guidelines (Nielsen, 1995)</vt:lpstr>
      <vt:lpstr>Details of Design Sprint #2 Report</vt:lpstr>
    </vt:vector>
  </TitlesOfParts>
  <Company>Harrisburg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Tamara Peyton</dc:creator>
  <cp:lastModifiedBy>Tamara Peyton</cp:lastModifiedBy>
  <cp:revision>99</cp:revision>
  <cp:lastPrinted>2017-02-25T16:57:27Z</cp:lastPrinted>
  <dcterms:created xsi:type="dcterms:W3CDTF">2017-01-13T16:55:38Z</dcterms:created>
  <dcterms:modified xsi:type="dcterms:W3CDTF">2017-02-25T17:09:17Z</dcterms:modified>
</cp:coreProperties>
</file>

<file path=docProps/thumbnail.jpeg>
</file>